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497" r:id="rId5"/>
    <p:sldId id="498" r:id="rId6"/>
    <p:sldId id="500" r:id="rId7"/>
    <p:sldId id="263" r:id="rId8"/>
    <p:sldId id="430" r:id="rId9"/>
    <p:sldId id="431" r:id="rId10"/>
    <p:sldId id="265" r:id="rId11"/>
    <p:sldId id="433" r:id="rId12"/>
    <p:sldId id="501" r:id="rId13"/>
    <p:sldId id="502" r:id="rId14"/>
    <p:sldId id="478" r:id="rId15"/>
    <p:sldId id="289" r:id="rId16"/>
    <p:sldId id="483" r:id="rId17"/>
    <p:sldId id="436" r:id="rId18"/>
    <p:sldId id="480" r:id="rId19"/>
    <p:sldId id="484" r:id="rId20"/>
    <p:sldId id="435" r:id="rId21"/>
    <p:sldId id="485" r:id="rId22"/>
    <p:sldId id="487" r:id="rId23"/>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6252A"/>
    <a:srgbClr val="E6E6E6"/>
    <a:srgbClr val="6FD0FD"/>
    <a:srgbClr val="BCEFFE"/>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4660"/>
  </p:normalViewPr>
  <p:slideViewPr>
    <p:cSldViewPr snapToGrid="0">
      <p:cViewPr>
        <p:scale>
          <a:sx n="60" d="100"/>
          <a:sy n="60" d="100"/>
        </p:scale>
        <p:origin x="216" y="342"/>
      </p:cViewPr>
      <p:guideLst>
        <p:guide orient="horz" pos="214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4.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B6CDA-A48A-4675-BC36-68B11F855E0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DF758-22CE-4A29-B556-527F3664D84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公众号：PPT智选</a:t>
            </a:r>
            <a:endParaRPr lang="zh-CN" altLang="en-US"/>
          </a:p>
        </p:txBody>
      </p:sp>
      <p:sp>
        <p:nvSpPr>
          <p:cNvPr id="4" name="灯片编号占位符 3"/>
          <p:cNvSpPr>
            <a:spLocks noGrp="1"/>
          </p:cNvSpPr>
          <p:nvPr>
            <p:ph type="sldNum" sz="quarter" idx="10"/>
          </p:nvPr>
        </p:nvSpPr>
        <p:spPr/>
        <p:txBody>
          <a:bodyPr/>
          <a:lstStyle/>
          <a:p>
            <a:fld id="{7B4DF758-22CE-4A29-B556-527F3664D84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DF758-22CE-4A29-B556-527F3664D84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DF758-22CE-4A29-B556-527F3664D84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DF758-22CE-4A29-B556-527F3664D84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DF758-22CE-4A29-B556-527F3664D84A}"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DF758-22CE-4A29-B556-527F3664D84A}"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7.png"/><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38806" r="2578" b="70000"/>
          <a:stretch>
            <a:fillRect/>
          </a:stretch>
        </p:blipFill>
        <p:spPr>
          <a:xfrm flipH="1">
            <a:off x="8246852" y="0"/>
            <a:ext cx="3945147" cy="1391448"/>
          </a:xfrm>
          <a:prstGeom prst="rect">
            <a:avLst/>
          </a:prstGeom>
        </p:spPr>
      </p:pic>
      <p:pic>
        <p:nvPicPr>
          <p:cNvPr id="20" name="图片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169997" cy="1475110"/>
          </a:xfrm>
          <a:prstGeom prst="rect">
            <a:avLst/>
          </a:prstGeom>
        </p:spPr>
      </p:pic>
      <p:pic>
        <p:nvPicPr>
          <p:cNvPr id="2" name="图片 1" descr="党粉蓝背景"/>
          <p:cNvPicPr>
            <a:picLocks noChangeAspect="1"/>
          </p:cNvPicPr>
          <p:nvPr userDrawn="1"/>
        </p:nvPicPr>
        <p:blipFill>
          <a:blip r:embed="rId4"/>
          <a:stretch>
            <a:fillRect/>
          </a:stretch>
        </p:blipFill>
        <p:spPr>
          <a:xfrm>
            <a:off x="0" y="0"/>
            <a:ext cx="12188825"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首尾页">
    <p:spTree>
      <p:nvGrpSpPr>
        <p:cNvPr id="1" name=""/>
        <p:cNvGrpSpPr/>
        <p:nvPr/>
      </p:nvGrpSpPr>
      <p:grpSpPr>
        <a:xfrm>
          <a:off x="0" y="0"/>
          <a:ext cx="0" cy="0"/>
          <a:chOff x="0" y="0"/>
          <a:chExt cx="0" cy="0"/>
        </a:xfrm>
      </p:grpSpPr>
      <p:pic>
        <p:nvPicPr>
          <p:cNvPr id="5" name="Picture 3" descr="C:\Users\PC\Desktop\zqq\201513_0002_20_0006_-----4.png"/>
          <p:cNvPicPr>
            <a:picLocks noChangeAspect="1" noChangeArrowheads="1"/>
          </p:cNvPicPr>
          <p:nvPr userDrawn="1"/>
        </p:nvPicPr>
        <p:blipFill>
          <a:blip r:embed="rId2">
            <a:extLst>
              <a:ext uri="{28A0092B-C50C-407E-A947-70E740481C1C}">
                <a14:useLocalDpi xmlns:a14="http://schemas.microsoft.com/office/drawing/2010/main" val="0"/>
              </a:ext>
            </a:extLst>
          </a:blip>
          <a:srcRect l="4156"/>
          <a:stretch>
            <a:fillRect/>
          </a:stretch>
        </p:blipFill>
        <p:spPr bwMode="auto">
          <a:xfrm>
            <a:off x="0" y="6614160"/>
            <a:ext cx="12193588" cy="24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userDrawn="1"/>
        </p:nvSpPr>
        <p:spPr>
          <a:xfrm>
            <a:off x="955041" y="299222"/>
            <a:ext cx="10046222" cy="584775"/>
          </a:xfrm>
          <a:prstGeom prst="rect">
            <a:avLst/>
          </a:prstGeom>
        </p:spPr>
        <p:txBody>
          <a:bodyPr wrap="square">
            <a:spAutoFit/>
          </a:bodyPr>
          <a:lstStyle/>
          <a:p>
            <a:pPr defTabSz="914400">
              <a:defRPr/>
            </a:pPr>
            <a:r>
              <a:rPr lang="zh-CN" altLang="en-US" sz="3200" b="1" dirty="0">
                <a:solidFill>
                  <a:srgbClr val="C00000"/>
                </a:solidFill>
                <a:latin typeface="Noto Sans S Chinese Bold" panose="020B0800000000000000" pitchFamily="34" charset="-122"/>
                <a:ea typeface="Noto Sans S Chinese Bold" panose="020B0800000000000000" pitchFamily="34" charset="-122"/>
              </a:rPr>
              <a:t> 前 言</a:t>
            </a:r>
            <a:endParaRPr lang="zh-CN" altLang="en-US" sz="3200" b="1" dirty="0">
              <a:solidFill>
                <a:srgbClr val="C00000"/>
              </a:solidFill>
              <a:latin typeface="Noto Sans S Chinese Bold" panose="020B0800000000000000" pitchFamily="34" charset="-122"/>
              <a:ea typeface="Noto Sans S Chinese Bold" panose="020B0800000000000000" pitchFamily="34" charset="-122"/>
            </a:endParaRPr>
          </a:p>
        </p:txBody>
      </p:sp>
      <p:cxnSp>
        <p:nvCxnSpPr>
          <p:cNvPr id="7" name="直接连接符 6"/>
          <p:cNvCxnSpPr/>
          <p:nvPr userDrawn="1"/>
        </p:nvCxnSpPr>
        <p:spPr>
          <a:xfrm>
            <a:off x="634874" y="895792"/>
            <a:ext cx="11558714" cy="0"/>
          </a:xfrm>
          <a:prstGeom prst="line">
            <a:avLst/>
          </a:prstGeom>
          <a:noFill/>
          <a:ln w="15875" cap="flat" cmpd="sng" algn="ctr">
            <a:solidFill>
              <a:schemeClr val="accent1"/>
            </a:solidFill>
            <a:prstDash val="solid"/>
          </a:ln>
          <a:effectLst/>
        </p:spPr>
      </p:cxnSp>
      <p:pic>
        <p:nvPicPr>
          <p:cNvPr id="8"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219765" y="60480"/>
            <a:ext cx="1960656" cy="821548"/>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descr="d4f32bf640387b956660f1821edd6e79 (1)"/>
          <p:cNvPicPr>
            <a:picLocks noChangeAspect="1"/>
          </p:cNvPicPr>
          <p:nvPr userDrawn="1"/>
        </p:nvPicPr>
        <p:blipFill>
          <a:blip r:embed="rId5"/>
          <a:stretch>
            <a:fillRect/>
          </a:stretch>
        </p:blipFill>
        <p:spPr>
          <a:xfrm>
            <a:off x="66040" y="60325"/>
            <a:ext cx="818515" cy="852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pic>
        <p:nvPicPr>
          <p:cNvPr id="5" name="Picture 3" descr="C:\Users\PC\Desktop\zqq\201513_0002_20_0006_-----4.png"/>
          <p:cNvPicPr>
            <a:picLocks noChangeAspect="1" noChangeArrowheads="1"/>
          </p:cNvPicPr>
          <p:nvPr userDrawn="1"/>
        </p:nvPicPr>
        <p:blipFill>
          <a:blip r:embed="rId2">
            <a:extLst>
              <a:ext uri="{28A0092B-C50C-407E-A947-70E740481C1C}">
                <a14:useLocalDpi xmlns:a14="http://schemas.microsoft.com/office/drawing/2010/main" val="0"/>
              </a:ext>
            </a:extLst>
          </a:blip>
          <a:srcRect l="4156"/>
          <a:stretch>
            <a:fillRect/>
          </a:stretch>
        </p:blipFill>
        <p:spPr bwMode="auto">
          <a:xfrm>
            <a:off x="0" y="6614160"/>
            <a:ext cx="12193588" cy="24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userDrawn="1"/>
        </p:nvSpPr>
        <p:spPr>
          <a:xfrm>
            <a:off x="955041" y="281970"/>
            <a:ext cx="10046222" cy="584775"/>
          </a:xfrm>
          <a:prstGeom prst="rect">
            <a:avLst/>
          </a:prstGeom>
        </p:spPr>
        <p:txBody>
          <a:bodyPr wrap="square">
            <a:spAutoFit/>
          </a:bodyPr>
          <a:lstStyle/>
          <a:p>
            <a:pPr defTabSz="914400">
              <a:defRPr/>
            </a:pPr>
            <a:r>
              <a:rPr lang="en-US" altLang="zh-CN" sz="3200" b="1" dirty="0">
                <a:solidFill>
                  <a:srgbClr val="C00000"/>
                </a:solidFill>
                <a:latin typeface="字魂95号-手刻宋" panose="00000500000000000000" pitchFamily="2" charset="-122"/>
                <a:ea typeface="字魂95号-手刻宋" panose="00000500000000000000" pitchFamily="2" charset="-122"/>
              </a:rPr>
              <a:t>70</a:t>
            </a:r>
            <a:r>
              <a:rPr lang="zh-CN" altLang="en-US" sz="3200" b="1" dirty="0">
                <a:solidFill>
                  <a:srgbClr val="C00000"/>
                </a:solidFill>
                <a:latin typeface="字魂95号-手刻宋" panose="00000500000000000000" pitchFamily="2" charset="-122"/>
                <a:ea typeface="字魂95号-手刻宋" panose="00000500000000000000" pitchFamily="2" charset="-122"/>
              </a:rPr>
              <a:t>年来，三个“我们始终没有忘记”</a:t>
            </a:r>
            <a:endParaRPr lang="zh-CN" altLang="en-US" sz="3200" b="1" dirty="0">
              <a:solidFill>
                <a:srgbClr val="C00000"/>
              </a:solidFill>
              <a:latin typeface="字魂95号-手刻宋" panose="00000500000000000000" pitchFamily="2" charset="-122"/>
              <a:ea typeface="字魂95号-手刻宋" panose="00000500000000000000" pitchFamily="2" charset="-122"/>
            </a:endParaRPr>
          </a:p>
        </p:txBody>
      </p:sp>
      <p:cxnSp>
        <p:nvCxnSpPr>
          <p:cNvPr id="7" name="直接连接符 6"/>
          <p:cNvCxnSpPr/>
          <p:nvPr userDrawn="1"/>
        </p:nvCxnSpPr>
        <p:spPr>
          <a:xfrm>
            <a:off x="634874" y="895792"/>
            <a:ext cx="11558714" cy="0"/>
          </a:xfrm>
          <a:prstGeom prst="line">
            <a:avLst/>
          </a:prstGeom>
          <a:noFill/>
          <a:ln w="15875" cap="flat" cmpd="sng" algn="ctr">
            <a:solidFill>
              <a:schemeClr val="accent1"/>
            </a:solidFill>
            <a:prstDash val="solid"/>
          </a:ln>
          <a:effectLst/>
        </p:spPr>
      </p:cxnSp>
      <p:pic>
        <p:nvPicPr>
          <p:cNvPr id="8"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219765" y="60480"/>
            <a:ext cx="1960656" cy="821548"/>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descr="d4f32bf640387b956660f1821edd6e79 (1)"/>
          <p:cNvPicPr>
            <a:picLocks noChangeAspect="1"/>
          </p:cNvPicPr>
          <p:nvPr userDrawn="1"/>
        </p:nvPicPr>
        <p:blipFill>
          <a:blip r:embed="rId5"/>
          <a:stretch>
            <a:fillRect/>
          </a:stretch>
        </p:blipFill>
        <p:spPr>
          <a:xfrm>
            <a:off x="66040" y="60325"/>
            <a:ext cx="818515" cy="852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3" name="Picture 3" descr="C:\Users\PC\Desktop\zqq\201513_0002_20_0006_-----4.png"/>
          <p:cNvPicPr>
            <a:picLocks noChangeAspect="1" noChangeArrowheads="1"/>
          </p:cNvPicPr>
          <p:nvPr userDrawn="1"/>
        </p:nvPicPr>
        <p:blipFill>
          <a:blip r:embed="rId2">
            <a:extLst>
              <a:ext uri="{28A0092B-C50C-407E-A947-70E740481C1C}">
                <a14:useLocalDpi xmlns:a14="http://schemas.microsoft.com/office/drawing/2010/main" val="0"/>
              </a:ext>
            </a:extLst>
          </a:blip>
          <a:srcRect l="4156"/>
          <a:stretch>
            <a:fillRect/>
          </a:stretch>
        </p:blipFill>
        <p:spPr bwMode="auto">
          <a:xfrm>
            <a:off x="0" y="6614160"/>
            <a:ext cx="12193588" cy="24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955041" y="280596"/>
            <a:ext cx="10046222" cy="584775"/>
          </a:xfrm>
          <a:prstGeom prst="rect">
            <a:avLst/>
          </a:prstGeom>
        </p:spPr>
        <p:txBody>
          <a:bodyPr wrap="square">
            <a:spAutoFit/>
          </a:bodyPr>
          <a:lstStyle/>
          <a:p>
            <a:pPr defTabSz="914400">
              <a:defRPr/>
            </a:pPr>
            <a:r>
              <a:rPr lang="zh-CN" altLang="en-US" sz="3200" b="1" kern="1200" dirty="0">
                <a:solidFill>
                  <a:srgbClr val="C00000"/>
                </a:solidFill>
                <a:latin typeface="字魂95号-手刻宋" panose="00000500000000000000" pitchFamily="2" charset="-122"/>
                <a:ea typeface="字魂95号-手刻宋" panose="00000500000000000000" pitchFamily="2" charset="-122"/>
                <a:cs typeface="+mn-cs"/>
              </a:rPr>
              <a:t>回顾抗美援朝战争的背景和历程</a:t>
            </a:r>
            <a:endParaRPr lang="zh-CN" altLang="en-US" sz="3200" b="1" kern="1200" dirty="0">
              <a:solidFill>
                <a:srgbClr val="C00000"/>
              </a:solidFill>
              <a:latin typeface="字魂95号-手刻宋" panose="00000500000000000000" pitchFamily="2" charset="-122"/>
              <a:ea typeface="字魂95号-手刻宋" panose="00000500000000000000" pitchFamily="2" charset="-122"/>
              <a:cs typeface="+mn-cs"/>
            </a:endParaRPr>
          </a:p>
        </p:txBody>
      </p:sp>
      <p:cxnSp>
        <p:nvCxnSpPr>
          <p:cNvPr id="7" name="直接连接符 6"/>
          <p:cNvCxnSpPr/>
          <p:nvPr userDrawn="1"/>
        </p:nvCxnSpPr>
        <p:spPr>
          <a:xfrm>
            <a:off x="634874" y="895792"/>
            <a:ext cx="11558714" cy="0"/>
          </a:xfrm>
          <a:prstGeom prst="line">
            <a:avLst/>
          </a:prstGeom>
          <a:noFill/>
          <a:ln w="15875" cap="flat" cmpd="sng" algn="ctr">
            <a:solidFill>
              <a:schemeClr val="accent1"/>
            </a:solidFill>
            <a:prstDash val="solid"/>
          </a:ln>
          <a:effectLst/>
        </p:spPr>
      </p:cxnSp>
      <p:pic>
        <p:nvPicPr>
          <p:cNvPr id="8"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219765" y="60480"/>
            <a:ext cx="1960656" cy="821548"/>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descr="d4f32bf640387b956660f1821edd6e79 (1)"/>
          <p:cNvPicPr>
            <a:picLocks noChangeAspect="1"/>
          </p:cNvPicPr>
          <p:nvPr userDrawn="1"/>
        </p:nvPicPr>
        <p:blipFill>
          <a:blip r:embed="rId5"/>
          <a:stretch>
            <a:fillRect/>
          </a:stretch>
        </p:blipFill>
        <p:spPr>
          <a:xfrm>
            <a:off x="66040" y="60325"/>
            <a:ext cx="818515" cy="852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pic>
        <p:nvPicPr>
          <p:cNvPr id="2" name="Picture 3" descr="C:\Users\PC\Desktop\zqq\201513_0002_20_0006_-----4.png"/>
          <p:cNvPicPr>
            <a:picLocks noChangeAspect="1" noChangeArrowheads="1"/>
          </p:cNvPicPr>
          <p:nvPr userDrawn="1"/>
        </p:nvPicPr>
        <p:blipFill>
          <a:blip r:embed="rId2">
            <a:extLst>
              <a:ext uri="{28A0092B-C50C-407E-A947-70E740481C1C}">
                <a14:useLocalDpi xmlns:a14="http://schemas.microsoft.com/office/drawing/2010/main" val="0"/>
              </a:ext>
            </a:extLst>
          </a:blip>
          <a:srcRect l="4156"/>
          <a:stretch>
            <a:fillRect/>
          </a:stretch>
        </p:blipFill>
        <p:spPr bwMode="auto">
          <a:xfrm>
            <a:off x="0" y="6614160"/>
            <a:ext cx="12193588"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965199" y="280436"/>
            <a:ext cx="10036063" cy="584775"/>
          </a:xfrm>
          <a:prstGeom prst="rect">
            <a:avLst/>
          </a:prstGeom>
        </p:spPr>
        <p:txBody>
          <a:bodyPr wrap="square">
            <a:spAutoFit/>
          </a:bodyPr>
          <a:lstStyle/>
          <a:p>
            <a:pPr defTabSz="914400">
              <a:defRPr/>
            </a:pPr>
            <a:r>
              <a:rPr lang="zh-CN" altLang="en-US" sz="3200" b="1" kern="1200" dirty="0">
                <a:solidFill>
                  <a:srgbClr val="C00000"/>
                </a:solidFill>
                <a:latin typeface="字魂95号-手刻宋" panose="00000500000000000000" pitchFamily="2" charset="-122"/>
                <a:ea typeface="字魂95号-手刻宋" panose="00000500000000000000" pitchFamily="2" charset="-122"/>
                <a:cs typeface="+mn-cs"/>
              </a:rPr>
              <a:t>抗美援朝战争伟大胜利的深远意义</a:t>
            </a:r>
            <a:endParaRPr lang="zh-CN" altLang="en-US" sz="3200" b="1" kern="1200" dirty="0">
              <a:solidFill>
                <a:srgbClr val="C00000"/>
              </a:solidFill>
              <a:latin typeface="字魂95号-手刻宋" panose="00000500000000000000" pitchFamily="2" charset="-122"/>
              <a:ea typeface="字魂95号-手刻宋" panose="00000500000000000000" pitchFamily="2" charset="-122"/>
              <a:cs typeface="+mn-cs"/>
            </a:endParaRPr>
          </a:p>
        </p:txBody>
      </p:sp>
      <p:cxnSp>
        <p:nvCxnSpPr>
          <p:cNvPr id="6" name="直接连接符 5"/>
          <p:cNvCxnSpPr/>
          <p:nvPr userDrawn="1"/>
        </p:nvCxnSpPr>
        <p:spPr>
          <a:xfrm>
            <a:off x="634874" y="895792"/>
            <a:ext cx="11558714" cy="0"/>
          </a:xfrm>
          <a:prstGeom prst="line">
            <a:avLst/>
          </a:prstGeom>
          <a:noFill/>
          <a:ln w="15875" cap="flat" cmpd="sng" algn="ctr">
            <a:solidFill>
              <a:schemeClr val="accent1"/>
            </a:solidFill>
            <a:prstDash val="solid"/>
          </a:ln>
          <a:effectLst/>
        </p:spPr>
      </p:cxnSp>
      <p:pic>
        <p:nvPicPr>
          <p:cNvPr id="7"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219765" y="60480"/>
            <a:ext cx="1960656" cy="82154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d4f32bf640387b956660f1821edd6e79 (1)"/>
          <p:cNvPicPr>
            <a:picLocks noChangeAspect="1"/>
          </p:cNvPicPr>
          <p:nvPr userDrawn="1"/>
        </p:nvPicPr>
        <p:blipFill>
          <a:blip r:embed="rId5"/>
          <a:stretch>
            <a:fillRect/>
          </a:stretch>
        </p:blipFill>
        <p:spPr>
          <a:xfrm>
            <a:off x="66040" y="60325"/>
            <a:ext cx="818515" cy="852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正文页">
    <p:spTree>
      <p:nvGrpSpPr>
        <p:cNvPr id="1" name=""/>
        <p:cNvGrpSpPr/>
        <p:nvPr/>
      </p:nvGrpSpPr>
      <p:grpSpPr>
        <a:xfrm>
          <a:off x="0" y="0"/>
          <a:ext cx="0" cy="0"/>
          <a:chOff x="0" y="0"/>
          <a:chExt cx="0" cy="0"/>
        </a:xfrm>
      </p:grpSpPr>
      <p:pic>
        <p:nvPicPr>
          <p:cNvPr id="2" name="Picture 3" descr="C:\Users\PC\Desktop\zqq\201513_0002_20_0006_-----4.png"/>
          <p:cNvPicPr>
            <a:picLocks noChangeAspect="1" noChangeArrowheads="1"/>
          </p:cNvPicPr>
          <p:nvPr userDrawn="1"/>
        </p:nvPicPr>
        <p:blipFill>
          <a:blip r:embed="rId2">
            <a:extLst>
              <a:ext uri="{28A0092B-C50C-407E-A947-70E740481C1C}">
                <a14:useLocalDpi xmlns:a14="http://schemas.microsoft.com/office/drawing/2010/main" val="0"/>
              </a:ext>
            </a:extLst>
          </a:blip>
          <a:srcRect l="4156"/>
          <a:stretch>
            <a:fillRect/>
          </a:stretch>
        </p:blipFill>
        <p:spPr bwMode="auto">
          <a:xfrm>
            <a:off x="0" y="6614160"/>
            <a:ext cx="12193588" cy="24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955041" y="278467"/>
            <a:ext cx="10046222" cy="584775"/>
          </a:xfrm>
          <a:prstGeom prst="rect">
            <a:avLst/>
          </a:prstGeom>
        </p:spPr>
        <p:txBody>
          <a:bodyPr wrap="square">
            <a:spAutoFit/>
          </a:bodyPr>
          <a:lstStyle/>
          <a:p>
            <a:pPr defTabSz="914400">
              <a:defRPr/>
            </a:pPr>
            <a:r>
              <a:rPr lang="zh-CN" altLang="en-US" sz="3200" b="1" kern="1200" dirty="0">
                <a:solidFill>
                  <a:srgbClr val="C00000"/>
                </a:solidFill>
                <a:latin typeface="字魂95号-手刻宋" panose="00000500000000000000" pitchFamily="2" charset="-122"/>
                <a:ea typeface="字魂95号-手刻宋" panose="00000500000000000000" pitchFamily="2" charset="-122"/>
                <a:cs typeface="+mn-cs"/>
              </a:rPr>
              <a:t>传承和发扬伟大的抗美援朝精神</a:t>
            </a:r>
            <a:endParaRPr lang="zh-CN" altLang="en-US" sz="3200" b="1" kern="1200" dirty="0">
              <a:solidFill>
                <a:srgbClr val="C00000"/>
              </a:solidFill>
              <a:latin typeface="字魂95号-手刻宋" panose="00000500000000000000" pitchFamily="2" charset="-122"/>
              <a:ea typeface="字魂95号-手刻宋" panose="00000500000000000000" pitchFamily="2" charset="-122"/>
              <a:cs typeface="+mn-cs"/>
            </a:endParaRPr>
          </a:p>
        </p:txBody>
      </p:sp>
      <p:cxnSp>
        <p:nvCxnSpPr>
          <p:cNvPr id="6" name="直接连接符 5"/>
          <p:cNvCxnSpPr/>
          <p:nvPr userDrawn="1"/>
        </p:nvCxnSpPr>
        <p:spPr>
          <a:xfrm>
            <a:off x="634874" y="895792"/>
            <a:ext cx="11558714" cy="0"/>
          </a:xfrm>
          <a:prstGeom prst="line">
            <a:avLst/>
          </a:prstGeom>
          <a:noFill/>
          <a:ln w="15875" cap="flat" cmpd="sng" algn="ctr">
            <a:solidFill>
              <a:schemeClr val="accent1"/>
            </a:solidFill>
            <a:prstDash val="solid"/>
          </a:ln>
          <a:effectLst/>
        </p:spPr>
      </p:cxnSp>
      <p:pic>
        <p:nvPicPr>
          <p:cNvPr id="7"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219765" y="60480"/>
            <a:ext cx="1960656" cy="82154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d4f32bf640387b956660f1821edd6e79 (1)"/>
          <p:cNvPicPr>
            <a:picLocks noChangeAspect="1"/>
          </p:cNvPicPr>
          <p:nvPr userDrawn="1"/>
        </p:nvPicPr>
        <p:blipFill>
          <a:blip r:embed="rId5"/>
          <a:stretch>
            <a:fillRect/>
          </a:stretch>
        </p:blipFill>
        <p:spPr>
          <a:xfrm>
            <a:off x="66040" y="60325"/>
            <a:ext cx="818515" cy="852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正文页">
    <p:spTree>
      <p:nvGrpSpPr>
        <p:cNvPr id="1" name=""/>
        <p:cNvGrpSpPr/>
        <p:nvPr/>
      </p:nvGrpSpPr>
      <p:grpSpPr>
        <a:xfrm>
          <a:off x="0" y="0"/>
          <a:ext cx="0" cy="0"/>
          <a:chOff x="0" y="0"/>
          <a:chExt cx="0" cy="0"/>
        </a:xfrm>
      </p:grpSpPr>
      <p:pic>
        <p:nvPicPr>
          <p:cNvPr id="2" name="Picture 3" descr="C:\Users\PC\Desktop\zqq\201513_0002_20_0006_-----4.png"/>
          <p:cNvPicPr>
            <a:picLocks noChangeAspect="1" noChangeArrowheads="1"/>
          </p:cNvPicPr>
          <p:nvPr userDrawn="1"/>
        </p:nvPicPr>
        <p:blipFill>
          <a:blip r:embed="rId2">
            <a:extLst>
              <a:ext uri="{28A0092B-C50C-407E-A947-70E740481C1C}">
                <a14:useLocalDpi xmlns:a14="http://schemas.microsoft.com/office/drawing/2010/main" val="0"/>
              </a:ext>
            </a:extLst>
          </a:blip>
          <a:srcRect l="4156"/>
          <a:stretch>
            <a:fillRect/>
          </a:stretch>
        </p:blipFill>
        <p:spPr bwMode="auto">
          <a:xfrm>
            <a:off x="0" y="6614160"/>
            <a:ext cx="12193588" cy="24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955041" y="289062"/>
            <a:ext cx="10046222" cy="584775"/>
          </a:xfrm>
          <a:prstGeom prst="rect">
            <a:avLst/>
          </a:prstGeom>
        </p:spPr>
        <p:txBody>
          <a:bodyPr wrap="square">
            <a:spAutoFit/>
          </a:bodyPr>
          <a:lstStyle/>
          <a:p>
            <a:pPr defTabSz="914400">
              <a:defRPr/>
            </a:pPr>
            <a:r>
              <a:rPr lang="zh-CN" altLang="en-US" sz="3200" b="1" kern="1200" dirty="0">
                <a:solidFill>
                  <a:srgbClr val="C00000"/>
                </a:solidFill>
                <a:latin typeface="字魂95号-手刻宋" panose="00000500000000000000" pitchFamily="2" charset="-122"/>
                <a:ea typeface="字魂95号-手刻宋" panose="00000500000000000000" pitchFamily="2" charset="-122"/>
                <a:cs typeface="+mn-cs"/>
              </a:rPr>
              <a:t>铭记伟大胜利，推进伟大事业的五个“必须”</a:t>
            </a:r>
            <a:endParaRPr lang="zh-CN" altLang="en-US" sz="3200" b="1" kern="1200" dirty="0">
              <a:solidFill>
                <a:srgbClr val="C00000"/>
              </a:solidFill>
              <a:latin typeface="字魂95号-手刻宋" panose="00000500000000000000" pitchFamily="2" charset="-122"/>
              <a:ea typeface="字魂95号-手刻宋" panose="00000500000000000000" pitchFamily="2" charset="-122"/>
              <a:cs typeface="+mn-cs"/>
            </a:endParaRPr>
          </a:p>
        </p:txBody>
      </p:sp>
      <p:cxnSp>
        <p:nvCxnSpPr>
          <p:cNvPr id="6" name="直接连接符 5"/>
          <p:cNvCxnSpPr/>
          <p:nvPr userDrawn="1"/>
        </p:nvCxnSpPr>
        <p:spPr>
          <a:xfrm>
            <a:off x="634874" y="895792"/>
            <a:ext cx="11558714" cy="0"/>
          </a:xfrm>
          <a:prstGeom prst="line">
            <a:avLst/>
          </a:prstGeom>
          <a:noFill/>
          <a:ln w="15875" cap="flat" cmpd="sng" algn="ctr">
            <a:solidFill>
              <a:schemeClr val="accent1"/>
            </a:solidFill>
            <a:prstDash val="solid"/>
          </a:ln>
          <a:effectLst/>
        </p:spPr>
      </p:cxnSp>
      <p:pic>
        <p:nvPicPr>
          <p:cNvPr id="7" name="Picture 2" descr="E:\0000000我图PPT\00001PNG素材\01党委政府\天安门抽象.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9000" contrast="24000"/>
                    </a14:imgEffect>
                  </a14:imgLayer>
                </a14:imgProps>
              </a:ext>
              <a:ext uri="{28A0092B-C50C-407E-A947-70E740481C1C}">
                <a14:useLocalDpi xmlns:a14="http://schemas.microsoft.com/office/drawing/2010/main" val="0"/>
              </a:ext>
            </a:extLst>
          </a:blip>
          <a:srcRect/>
          <a:stretch>
            <a:fillRect/>
          </a:stretch>
        </p:blipFill>
        <p:spPr bwMode="auto">
          <a:xfrm>
            <a:off x="10219765" y="60480"/>
            <a:ext cx="1960656" cy="82154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d4f32bf640387b956660f1821edd6e79 (1)"/>
          <p:cNvPicPr>
            <a:picLocks noChangeAspect="1"/>
          </p:cNvPicPr>
          <p:nvPr userDrawn="1"/>
        </p:nvPicPr>
        <p:blipFill>
          <a:blip r:embed="rId5"/>
          <a:stretch>
            <a:fillRect/>
          </a:stretch>
        </p:blipFill>
        <p:spPr>
          <a:xfrm>
            <a:off x="66040" y="60325"/>
            <a:ext cx="818515" cy="852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pic>
        <p:nvPicPr>
          <p:cNvPr id="2" name="图片 1" descr="党粉蓝背景"/>
          <p:cNvPicPr>
            <a:picLocks noChangeAspect="1"/>
          </p:cNvPicPr>
          <p:nvPr userDrawn="1"/>
        </p:nvPicPr>
        <p:blipFill>
          <a:blip r:embed="rId9"/>
          <a:stretch>
            <a:fillRect/>
          </a:stretch>
        </p:blipFill>
        <p:spPr>
          <a:xfrm>
            <a:off x="0" y="0"/>
            <a:ext cx="1218882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tags" Target="../tags/tag3.xml"/><Relationship Id="rId2" Type="http://schemas.openxmlformats.org/officeDocument/2006/relationships/image" Target="../media/image9.png"/><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microsoft.com/office/2007/relationships/hdphoto" Target="../media/image17.wdp"/><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4444"/>
          <p:cNvPicPr>
            <a:picLocks noChangeAspect="1"/>
          </p:cNvPicPr>
          <p:nvPr/>
        </p:nvPicPr>
        <p:blipFill>
          <a:blip r:embed="rId1"/>
          <a:stretch>
            <a:fillRect/>
          </a:stretch>
        </p:blipFill>
        <p:spPr>
          <a:xfrm>
            <a:off x="0" y="3980815"/>
            <a:ext cx="12192000" cy="2877185"/>
          </a:xfrm>
          <a:prstGeom prst="rect">
            <a:avLst/>
          </a:prstGeom>
        </p:spPr>
      </p:pic>
      <p:sp>
        <p:nvSpPr>
          <p:cNvPr id="14" name="矩形 13"/>
          <p:cNvSpPr/>
          <p:nvPr/>
        </p:nvSpPr>
        <p:spPr>
          <a:xfrm>
            <a:off x="1679850" y="1770252"/>
            <a:ext cx="9139555" cy="1599565"/>
          </a:xfrm>
          <a:prstGeom prst="rect">
            <a:avLst/>
          </a:prstGeom>
        </p:spPr>
        <p:txBody>
          <a:bodyPr wrap="none">
            <a:spAutoFit/>
          </a:bodyPr>
          <a:lstStyle/>
          <a:p>
            <a:pPr algn="l" eaLnBrk="1" fontAlgn="auto" hangingPunct="1">
              <a:spcBef>
                <a:spcPts val="0"/>
              </a:spcBef>
              <a:spcAft>
                <a:spcPts val="0"/>
              </a:spcAft>
              <a:defRPr/>
            </a:pPr>
            <a:r>
              <a:rPr lang="zh-CN" altLang="en-US" sz="5400" b="1" kern="0" dirty="0">
                <a:gradFill>
                  <a:gsLst>
                    <a:gs pos="40000">
                      <a:srgbClr val="FF0000"/>
                    </a:gs>
                    <a:gs pos="0">
                      <a:srgbClr val="FF3300"/>
                    </a:gs>
                    <a:gs pos="85000">
                      <a:srgbClr val="740000"/>
                    </a:gs>
                  </a:gsLst>
                  <a:lin ang="5400000" scaled="1"/>
                </a:gradFill>
                <a:latin typeface="字魂35号-经典雅黑" panose="02000000000000000000" charset="-122"/>
                <a:ea typeface="字魂35号-经典雅黑" panose="02000000000000000000" charset="-122"/>
                <a:cs typeface="字魂35号-经典雅黑" panose="02000000000000000000" charset="-122"/>
                <a:sym typeface="+mn-ea"/>
              </a:rPr>
              <a:t>追寻红色记忆，汲取奋进力量</a:t>
            </a:r>
            <a:endParaRPr lang="zh-CN" altLang="en-US" sz="5400" b="1" kern="0" dirty="0">
              <a:gradFill>
                <a:gsLst>
                  <a:gs pos="40000">
                    <a:srgbClr val="FF0000"/>
                  </a:gs>
                  <a:gs pos="0">
                    <a:srgbClr val="FF3300"/>
                  </a:gs>
                  <a:gs pos="85000">
                    <a:srgbClr val="740000"/>
                  </a:gs>
                </a:gsLst>
                <a:lin ang="5400000" scaled="1"/>
              </a:gradFill>
              <a:latin typeface="字魂35号-经典雅黑" panose="02000000000000000000" charset="-122"/>
              <a:ea typeface="字魂35号-经典雅黑" panose="02000000000000000000" charset="-122"/>
              <a:cs typeface="字魂35号-经典雅黑" panose="02000000000000000000" charset="-122"/>
            </a:endParaRPr>
          </a:p>
          <a:p>
            <a:pPr algn="l" eaLnBrk="1" fontAlgn="auto" hangingPunct="1">
              <a:spcBef>
                <a:spcPts val="0"/>
              </a:spcBef>
              <a:spcAft>
                <a:spcPts val="0"/>
              </a:spcAft>
              <a:defRPr/>
            </a:pPr>
            <a:r>
              <a:rPr lang="en-US" altLang="zh-CN" sz="4400" b="1" dirty="0">
                <a:solidFill>
                  <a:schemeClr val="accent1"/>
                </a:solidFill>
                <a:effectLst>
                  <a:outerShdw blurRad="50800" dist="38100" dir="2700000" algn="tl" rotWithShape="0">
                    <a:prstClr val="black">
                      <a:alpha val="40000"/>
                    </a:prstClr>
                  </a:outerShdw>
                </a:effectLst>
                <a:latin typeface="方正大标宋简体" panose="02010601030101010101" pitchFamily="65" charset="-122"/>
                <a:ea typeface="方正大标宋简体" panose="02010601030101010101" pitchFamily="65" charset="-122"/>
                <a:sym typeface="+mn-ea"/>
              </a:rPr>
              <a:t> </a:t>
            </a:r>
            <a:r>
              <a:rPr lang="zh-CN" altLang="en-US" sz="4400" b="1" kern="0" dirty="0">
                <a:gradFill>
                  <a:gsLst>
                    <a:gs pos="40000">
                      <a:srgbClr val="FF0000"/>
                    </a:gs>
                    <a:gs pos="0">
                      <a:srgbClr val="FF3300"/>
                    </a:gs>
                    <a:gs pos="85000">
                      <a:srgbClr val="740000"/>
                    </a:gs>
                  </a:gsLst>
                  <a:lin ang="5400000" scaled="1"/>
                </a:gradFill>
                <a:latin typeface="字魂35号-经典雅黑" panose="02000000000000000000" charset="-122"/>
                <a:ea typeface="字魂35号-经典雅黑" panose="02000000000000000000" charset="-122"/>
                <a:cs typeface="字魂35号-经典雅黑" panose="02000000000000000000" charset="-122"/>
                <a:sym typeface="+mn-ea"/>
              </a:rPr>
              <a:t>——“平和暴动”:打响八闽第一枪</a:t>
            </a:r>
            <a:endParaRPr lang="zh-CN" altLang="en-US" sz="4400" b="1" kern="0" dirty="0">
              <a:gradFill>
                <a:gsLst>
                  <a:gs pos="40000">
                    <a:srgbClr val="FF0000"/>
                  </a:gs>
                  <a:gs pos="0">
                    <a:srgbClr val="FF3300"/>
                  </a:gs>
                  <a:gs pos="85000">
                    <a:srgbClr val="740000"/>
                  </a:gs>
                </a:gsLst>
                <a:lin ang="5400000" scaled="1"/>
              </a:gradFill>
              <a:effectLst>
                <a:outerShdw blurRad="50800" dist="38100" dir="2700000" algn="tl" rotWithShape="0">
                  <a:prstClr val="black">
                    <a:alpha val="40000"/>
                  </a:prstClr>
                </a:outerShdw>
              </a:effectLst>
              <a:latin typeface="字魂35号-经典雅黑" panose="02000000000000000000" charset="-122"/>
              <a:ea typeface="字魂35号-经典雅黑" panose="02000000000000000000" charset="-122"/>
              <a:cs typeface="字魂35号-经典雅黑" panose="02000000000000000000" charset="-122"/>
              <a:sym typeface="+mn-ea"/>
            </a:endParaRPr>
          </a:p>
        </p:txBody>
      </p:sp>
      <p:pic>
        <p:nvPicPr>
          <p:cNvPr id="3" name="图片 2" descr="d4f32bf640387b956660f1821edd6e79 (1)"/>
          <p:cNvPicPr>
            <a:picLocks noChangeAspect="1"/>
          </p:cNvPicPr>
          <p:nvPr/>
        </p:nvPicPr>
        <p:blipFill>
          <a:blip r:embed="rId2"/>
          <a:stretch>
            <a:fillRect/>
          </a:stretch>
        </p:blipFill>
        <p:spPr>
          <a:xfrm>
            <a:off x="5189220" y="132080"/>
            <a:ext cx="1756410" cy="1828800"/>
          </a:xfrm>
          <a:prstGeom prst="rect">
            <a:avLst/>
          </a:prstGeom>
        </p:spPr>
      </p:pic>
      <p:pic>
        <p:nvPicPr>
          <p:cNvPr id="4" name="图片 3"/>
          <p:cNvPicPr>
            <a:picLocks noChangeAspect="1"/>
          </p:cNvPicPr>
          <p:nvPr/>
        </p:nvPicPr>
        <p:blipFill>
          <a:blip r:embed="rId3"/>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888269" y="1544769"/>
            <a:ext cx="9465730" cy="0"/>
          </a:xfrm>
          <a:prstGeom prst="line">
            <a:avLst/>
          </a:prstGeom>
          <a:noFill/>
          <a:ln w="38100" cap="flat" cmpd="sng" algn="ctr">
            <a:solidFill>
              <a:srgbClr val="C00000"/>
            </a:solidFill>
            <a:prstDash val="solid"/>
          </a:ln>
          <a:effectLst/>
        </p:spPr>
      </p:cxnSp>
      <p:grpSp>
        <p:nvGrpSpPr>
          <p:cNvPr id="9" name="Group 4"/>
          <p:cNvGrpSpPr>
            <a:grpSpLocks noChangeAspect="1"/>
          </p:cNvGrpSpPr>
          <p:nvPr/>
        </p:nvGrpSpPr>
        <p:grpSpPr bwMode="auto">
          <a:xfrm>
            <a:off x="1373340" y="991789"/>
            <a:ext cx="903606" cy="461665"/>
            <a:chOff x="3222" y="1845"/>
            <a:chExt cx="1237" cy="632"/>
          </a:xfrm>
          <a:solidFill>
            <a:srgbClr val="C00000"/>
          </a:solidFill>
        </p:grpSpPr>
        <p:sp>
          <p:nvSpPr>
            <p:cNvPr id="10"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b="1">
                <a:solidFill>
                  <a:srgbClr val="000000"/>
                </a:solidFill>
                <a:latin typeface="字魂95号-手刻宋" panose="00000500000000000000" pitchFamily="2" charset="-122"/>
                <a:ea typeface="字魂95号-手刻宋" panose="00000500000000000000" pitchFamily="2" charset="-122"/>
                <a:cs typeface="+mn-ea"/>
                <a:sym typeface="+mn-lt"/>
              </a:endParaRPr>
            </a:p>
          </p:txBody>
        </p:sp>
        <p:sp>
          <p:nvSpPr>
            <p:cNvPr id="11"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defRPr/>
              </a:pPr>
              <a:endParaRPr lang="zh-CN" altLang="en-US" b="1">
                <a:solidFill>
                  <a:srgbClr val="000000"/>
                </a:solidFill>
                <a:latin typeface="字魂95号-手刻宋" panose="00000500000000000000" pitchFamily="2" charset="-122"/>
                <a:ea typeface="字魂95号-手刻宋" panose="00000500000000000000" pitchFamily="2" charset="-122"/>
                <a:cs typeface="+mn-ea"/>
                <a:sym typeface="+mn-lt"/>
              </a:endParaRPr>
            </a:p>
          </p:txBody>
        </p:sp>
      </p:grpSp>
      <p:sp>
        <p:nvSpPr>
          <p:cNvPr id="100" name="文本框 99"/>
          <p:cNvSpPr txBox="1"/>
          <p:nvPr/>
        </p:nvSpPr>
        <p:spPr>
          <a:xfrm>
            <a:off x="2423795" y="899795"/>
            <a:ext cx="6096635" cy="645160"/>
          </a:xfrm>
          <a:prstGeom prst="rect">
            <a:avLst/>
          </a:prstGeom>
          <a:noFill/>
          <a:ln w="9525">
            <a:noFill/>
          </a:ln>
        </p:spPr>
        <p:txBody>
          <a:bodyPr wrap="square">
            <a:spAutoFit/>
          </a:bodyPr>
          <a:lstStyle/>
          <a:p>
            <a:pPr algn="l" eaLnBrk="1" hangingPunct="1">
              <a:spcBef>
                <a:spcPct val="0"/>
              </a:spcBef>
              <a:buFontTx/>
              <a:buNone/>
            </a:pPr>
            <a:r>
              <a:rPr lang="en-US" altLang="zh-CN" sz="3600" b="1">
                <a:solidFill>
                  <a:schemeClr val="tx1"/>
                </a:solidFill>
                <a:latin typeface="华文新魏" panose="02010800040101010101" charset="-122"/>
                <a:ea typeface="华文新魏" panose="02010800040101010101" charset="-122"/>
                <a:cs typeface="华文新魏" panose="02010800040101010101" charset="-122"/>
                <a:sym typeface="+mn-ea"/>
              </a:rPr>
              <a:t>1、打响震撼八闽的第一枪</a:t>
            </a:r>
            <a:r>
              <a:rPr lang="en-US" altLang="zh-CN" sz="2400" b="1">
                <a:solidFill>
                  <a:schemeClr val="bg1">
                    <a:lumMod val="95000"/>
                  </a:schemeClr>
                </a:solidFill>
                <a:latin typeface="华文隶书" panose="02010800040101010101" charset="-122"/>
                <a:ea typeface="华文隶书" panose="02010800040101010101" charset="-122"/>
                <a:cs typeface="华文隶书" panose="02010800040101010101" charset="-122"/>
                <a:sym typeface="+mn-ea"/>
              </a:rPr>
              <a:t> </a:t>
            </a:r>
            <a:endParaRPr lang="zh-CN" altLang="en-US" sz="2400" b="1">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14" name="矩形 13"/>
          <p:cNvSpPr>
            <a:spLocks noChangeArrowheads="1"/>
          </p:cNvSpPr>
          <p:nvPr/>
        </p:nvSpPr>
        <p:spPr bwMode="auto">
          <a:xfrm>
            <a:off x="715010" y="1818640"/>
            <a:ext cx="5927090" cy="3447415"/>
          </a:xfrm>
          <a:prstGeom prst="rect">
            <a:avLst/>
          </a:prstGeom>
          <a:noFill/>
          <a:ln w="9525">
            <a:noFill/>
            <a:miter lim="800000"/>
          </a:ln>
        </p:spPr>
        <p:txBody>
          <a:bodyPr wrap="square" lIns="91431" tIns="45716" rIns="91431" bIns="45716">
            <a:spAutoFit/>
          </a:bodyPr>
          <a:lstStyle/>
          <a:p>
            <a:pPr algn="just">
              <a:lnSpc>
                <a:spcPct val="130000"/>
              </a:lnSpc>
            </a:pPr>
            <a:r>
              <a:rPr lang="en-US" altLang="zh-CN" dirty="0">
                <a:solidFill>
                  <a:schemeClr val="tx1"/>
                </a:solidFill>
                <a:latin typeface="Arial" panose="020B0604020202020204" pitchFamily="34" charset="0"/>
                <a:sym typeface="+mn-ea"/>
              </a:rPr>
              <a:t>    </a:t>
            </a:r>
            <a:r>
              <a:rPr lang="en-US" altLang="zh-CN" sz="2000" dirty="0">
                <a:solidFill>
                  <a:schemeClr val="tx1"/>
                </a:solidFill>
                <a:latin typeface="Arial" panose="020B0604020202020204" pitchFamily="34" charset="0"/>
                <a:sym typeface="+mn-ea"/>
              </a:rPr>
              <a:t> </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a:latin typeface="宋体" panose="02010600030101010101" pitchFamily="2" charset="-122"/>
                <a:ea typeface="宋体" panose="02010600030101010101" pitchFamily="2" charset="-122"/>
                <a:cs typeface="宋体" panose="02010600030101010101" pitchFamily="2" charset="-122"/>
                <a:sym typeface="+mn-ea"/>
              </a:rPr>
              <a:t>当朱积垒打响总攻的枪声后，霎时间，冲锋号、海螺号、枪声、土炮声、喊杀声、口号声等响成一片，震撼着整座县城。敌人被这突如其来的攻势打蒙了。据《平和县志》记载：“县长方日中，在卫兵保护下向南门仓皇逃遁。朱积垒在率部追击敌人中，不幸左手和右脚中弹负伤。”</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6940550" y="2340610"/>
            <a:ext cx="4678045" cy="2983230"/>
          </a:xfrm>
          <a:prstGeom prst="rect">
            <a:avLst/>
          </a:prstGeom>
        </p:spPr>
      </p:pic>
      <p:pic>
        <p:nvPicPr>
          <p:cNvPr id="4" name="图片 3"/>
          <p:cNvPicPr>
            <a:picLocks noChangeAspect="1"/>
          </p:cNvPicPr>
          <p:nvPr/>
        </p:nvPicPr>
        <p:blipFill>
          <a:blip r:embed="rId2"/>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888269" y="1544769"/>
            <a:ext cx="9465730" cy="0"/>
          </a:xfrm>
          <a:prstGeom prst="line">
            <a:avLst/>
          </a:prstGeom>
          <a:noFill/>
          <a:ln w="38100" cap="flat" cmpd="sng" algn="ctr">
            <a:solidFill>
              <a:srgbClr val="C00000"/>
            </a:solidFill>
            <a:prstDash val="solid"/>
          </a:ln>
          <a:effectLst/>
        </p:spPr>
      </p:cxnSp>
      <p:grpSp>
        <p:nvGrpSpPr>
          <p:cNvPr id="9" name="Group 4"/>
          <p:cNvGrpSpPr>
            <a:grpSpLocks noChangeAspect="1"/>
          </p:cNvGrpSpPr>
          <p:nvPr/>
        </p:nvGrpSpPr>
        <p:grpSpPr bwMode="auto">
          <a:xfrm>
            <a:off x="1373340" y="991789"/>
            <a:ext cx="903606" cy="461665"/>
            <a:chOff x="3222" y="1845"/>
            <a:chExt cx="1237" cy="632"/>
          </a:xfrm>
          <a:solidFill>
            <a:srgbClr val="C00000"/>
          </a:solidFill>
        </p:grpSpPr>
        <p:sp>
          <p:nvSpPr>
            <p:cNvPr id="10"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b="1">
                <a:solidFill>
                  <a:srgbClr val="000000"/>
                </a:solidFill>
                <a:latin typeface="字魂95号-手刻宋" panose="00000500000000000000" pitchFamily="2" charset="-122"/>
                <a:ea typeface="字魂95号-手刻宋" panose="00000500000000000000" pitchFamily="2" charset="-122"/>
                <a:cs typeface="+mn-ea"/>
                <a:sym typeface="+mn-lt"/>
              </a:endParaRPr>
            </a:p>
          </p:txBody>
        </p:sp>
        <p:sp>
          <p:nvSpPr>
            <p:cNvPr id="11"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defRPr/>
              </a:pPr>
              <a:endParaRPr lang="zh-CN" altLang="en-US" b="1">
                <a:solidFill>
                  <a:srgbClr val="000000"/>
                </a:solidFill>
                <a:latin typeface="字魂95号-手刻宋" panose="00000500000000000000" pitchFamily="2" charset="-122"/>
                <a:ea typeface="字魂95号-手刻宋" panose="00000500000000000000" pitchFamily="2" charset="-122"/>
                <a:cs typeface="+mn-ea"/>
                <a:sym typeface="+mn-lt"/>
              </a:endParaRPr>
            </a:p>
          </p:txBody>
        </p:sp>
      </p:grpSp>
      <p:sp>
        <p:nvSpPr>
          <p:cNvPr id="100" name="文本框 99"/>
          <p:cNvSpPr txBox="1"/>
          <p:nvPr/>
        </p:nvSpPr>
        <p:spPr>
          <a:xfrm>
            <a:off x="2423795" y="899795"/>
            <a:ext cx="6096635" cy="645160"/>
          </a:xfrm>
          <a:prstGeom prst="rect">
            <a:avLst/>
          </a:prstGeom>
          <a:noFill/>
          <a:ln w="9525">
            <a:noFill/>
          </a:ln>
        </p:spPr>
        <p:txBody>
          <a:bodyPr wrap="square">
            <a:spAutoFit/>
          </a:bodyPr>
          <a:lstStyle/>
          <a:p>
            <a:pPr algn="l" eaLnBrk="1" hangingPunct="1">
              <a:spcBef>
                <a:spcPct val="0"/>
              </a:spcBef>
              <a:buFontTx/>
              <a:buNone/>
            </a:pPr>
            <a:r>
              <a:rPr lang="en-US" altLang="zh-CN" sz="3600" b="1">
                <a:solidFill>
                  <a:schemeClr val="tx1"/>
                </a:solidFill>
                <a:latin typeface="华文新魏" panose="02010800040101010101" charset="-122"/>
                <a:ea typeface="华文新魏" panose="02010800040101010101" charset="-122"/>
                <a:cs typeface="华文新魏" panose="02010800040101010101" charset="-122"/>
                <a:sym typeface="+mn-ea"/>
              </a:rPr>
              <a:t>1、打响震撼八闽的第一枪</a:t>
            </a:r>
            <a:r>
              <a:rPr lang="en-US" altLang="zh-CN" sz="2400" b="1">
                <a:solidFill>
                  <a:schemeClr val="bg1">
                    <a:lumMod val="95000"/>
                  </a:schemeClr>
                </a:solidFill>
                <a:latin typeface="华文隶书" panose="02010800040101010101" charset="-122"/>
                <a:ea typeface="华文隶书" panose="02010800040101010101" charset="-122"/>
                <a:cs typeface="华文隶书" panose="02010800040101010101" charset="-122"/>
                <a:sym typeface="+mn-ea"/>
              </a:rPr>
              <a:t> </a:t>
            </a:r>
            <a:endParaRPr lang="zh-CN" altLang="en-US" sz="2400" b="1">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14" name="矩形 13"/>
          <p:cNvSpPr>
            <a:spLocks noChangeArrowheads="1"/>
          </p:cNvSpPr>
          <p:nvPr/>
        </p:nvSpPr>
        <p:spPr bwMode="auto">
          <a:xfrm>
            <a:off x="715010" y="1818640"/>
            <a:ext cx="5927090" cy="3447415"/>
          </a:xfrm>
          <a:prstGeom prst="rect">
            <a:avLst/>
          </a:prstGeom>
          <a:noFill/>
          <a:ln w="9525">
            <a:noFill/>
            <a:miter lim="800000"/>
          </a:ln>
        </p:spPr>
        <p:txBody>
          <a:bodyPr wrap="square" lIns="91431" tIns="45716" rIns="91431" bIns="45716">
            <a:spAutoFit/>
          </a:bodyPr>
          <a:lstStyle/>
          <a:p>
            <a:pPr algn="just">
              <a:lnSpc>
                <a:spcPct val="130000"/>
              </a:lnSpc>
            </a:pPr>
            <a:r>
              <a:rPr lang="en-US" altLang="zh-CN" dirty="0">
                <a:solidFill>
                  <a:schemeClr val="tx1"/>
                </a:solidFill>
                <a:latin typeface="Arial" panose="020B0604020202020204" pitchFamily="34" charset="0"/>
                <a:sym typeface="+mn-ea"/>
              </a:rPr>
              <a:t>    </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a:latin typeface="宋体" panose="02010600030101010101" pitchFamily="2" charset="-122"/>
                <a:ea typeface="宋体" panose="02010600030101010101" pitchFamily="2" charset="-122"/>
                <a:sym typeface="+mn-ea"/>
              </a:rPr>
              <a:t>暴动当天下午，敌人就进行了疯狂反扑。起义军虽然奋起抗击，但因土枪、鸟铳被雨淋湿大多打不响，难以继续战斗。中共平和县临委、暴动委员会为了保存农军有生力量，决定主动放弃县城，将队伍撤回长乐乡，转入平和西北山区开展长期游击战争，建立农村革命根据地。</a:t>
            </a:r>
            <a:endParaRPr lang="en-US" altLang="zh-CN" sz="2400" b="1" dirty="0">
              <a:latin typeface="宋体" panose="02010600030101010101" pitchFamily="2" charset="-122"/>
              <a:ea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6940550" y="2340610"/>
            <a:ext cx="4678045" cy="2983230"/>
          </a:xfrm>
          <a:prstGeom prst="rect">
            <a:avLst/>
          </a:prstGeom>
        </p:spPr>
      </p:pic>
      <p:pic>
        <p:nvPicPr>
          <p:cNvPr id="4" name="图片 3"/>
          <p:cNvPicPr>
            <a:picLocks noChangeAspect="1"/>
          </p:cNvPicPr>
          <p:nvPr/>
        </p:nvPicPr>
        <p:blipFill>
          <a:blip r:embed="rId2"/>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888269" y="1544769"/>
            <a:ext cx="9465730" cy="0"/>
          </a:xfrm>
          <a:prstGeom prst="line">
            <a:avLst/>
          </a:prstGeom>
          <a:noFill/>
          <a:ln w="38100" cap="flat" cmpd="sng" algn="ctr">
            <a:solidFill>
              <a:srgbClr val="C00000"/>
            </a:solidFill>
            <a:prstDash val="solid"/>
          </a:ln>
          <a:effectLst/>
        </p:spPr>
      </p:cxnSp>
      <p:grpSp>
        <p:nvGrpSpPr>
          <p:cNvPr id="9" name="Group 4"/>
          <p:cNvGrpSpPr>
            <a:grpSpLocks noChangeAspect="1"/>
          </p:cNvGrpSpPr>
          <p:nvPr/>
        </p:nvGrpSpPr>
        <p:grpSpPr bwMode="auto">
          <a:xfrm>
            <a:off x="1501610" y="1000679"/>
            <a:ext cx="903606" cy="461665"/>
            <a:chOff x="3222" y="1845"/>
            <a:chExt cx="1237" cy="632"/>
          </a:xfrm>
          <a:solidFill>
            <a:srgbClr val="C00000"/>
          </a:solidFill>
        </p:grpSpPr>
        <p:sp>
          <p:nvSpPr>
            <p:cNvPr id="10"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b="1">
                <a:solidFill>
                  <a:srgbClr val="000000"/>
                </a:solidFill>
                <a:latin typeface="字魂95号-手刻宋" panose="00000500000000000000" pitchFamily="2" charset="-122"/>
                <a:ea typeface="字魂95号-手刻宋" panose="00000500000000000000" pitchFamily="2" charset="-122"/>
                <a:cs typeface="+mn-ea"/>
                <a:sym typeface="+mn-lt"/>
              </a:endParaRPr>
            </a:p>
          </p:txBody>
        </p:sp>
        <p:sp>
          <p:nvSpPr>
            <p:cNvPr id="11"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defRPr/>
              </a:pPr>
              <a:endParaRPr lang="zh-CN" altLang="en-US" b="1">
                <a:solidFill>
                  <a:srgbClr val="000000"/>
                </a:solidFill>
                <a:latin typeface="字魂95号-手刻宋" panose="00000500000000000000" pitchFamily="2" charset="-122"/>
                <a:ea typeface="字魂95号-手刻宋" panose="00000500000000000000" pitchFamily="2" charset="-122"/>
                <a:cs typeface="+mn-ea"/>
                <a:sym typeface="+mn-lt"/>
              </a:endParaRPr>
            </a:p>
          </p:txBody>
        </p:sp>
      </p:grpSp>
      <p:sp>
        <p:nvSpPr>
          <p:cNvPr id="100" name="文本框 99"/>
          <p:cNvSpPr txBox="1"/>
          <p:nvPr/>
        </p:nvSpPr>
        <p:spPr>
          <a:xfrm>
            <a:off x="2405380" y="908685"/>
            <a:ext cx="6096635" cy="645160"/>
          </a:xfrm>
          <a:prstGeom prst="rect">
            <a:avLst/>
          </a:prstGeom>
          <a:noFill/>
          <a:ln w="9525">
            <a:noFill/>
          </a:ln>
        </p:spPr>
        <p:txBody>
          <a:bodyPr wrap="square">
            <a:spAutoFit/>
          </a:bodyPr>
          <a:lstStyle/>
          <a:p>
            <a:pPr algn="l" eaLnBrk="1" hangingPunct="1">
              <a:spcBef>
                <a:spcPct val="0"/>
              </a:spcBef>
              <a:buFontTx/>
              <a:buNone/>
            </a:pPr>
            <a:r>
              <a:rPr lang="en-US" altLang="zh-CN" sz="3600" b="1">
                <a:solidFill>
                  <a:schemeClr val="tx1"/>
                </a:solidFill>
                <a:latin typeface="华文新魏" panose="02010800040101010101" charset="-122"/>
                <a:ea typeface="华文新魏" panose="02010800040101010101" charset="-122"/>
                <a:cs typeface="华文新魏" panose="02010800040101010101" charset="-122"/>
                <a:sym typeface="+mn-ea"/>
              </a:rPr>
              <a:t>2、</a:t>
            </a:r>
            <a:r>
              <a:rPr lang="zh-CN" altLang="en-US" sz="3600" b="1">
                <a:solidFill>
                  <a:schemeClr val="tx1"/>
                </a:solidFill>
                <a:latin typeface="华文新魏" panose="02010800040101010101" charset="-122"/>
                <a:ea typeface="华文新魏" panose="02010800040101010101" charset="-122"/>
                <a:cs typeface="华文新魏" panose="02010800040101010101" charset="-122"/>
                <a:sym typeface="+mn-ea"/>
              </a:rPr>
              <a:t>组织农民暴动</a:t>
            </a:r>
            <a:r>
              <a:rPr lang="en-US" altLang="zh-CN" sz="2400" b="1">
                <a:solidFill>
                  <a:schemeClr val="bg1">
                    <a:lumMod val="95000"/>
                  </a:schemeClr>
                </a:solidFill>
                <a:latin typeface="华文隶书" panose="02010800040101010101" charset="-122"/>
                <a:ea typeface="华文隶书" panose="02010800040101010101" charset="-122"/>
                <a:cs typeface="华文隶书" panose="02010800040101010101" charset="-122"/>
                <a:sym typeface="+mn-ea"/>
              </a:rPr>
              <a:t> </a:t>
            </a:r>
            <a:endParaRPr lang="zh-CN" altLang="en-US" sz="2400" b="1">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14" name="矩形 13"/>
          <p:cNvSpPr>
            <a:spLocks noChangeArrowheads="1"/>
          </p:cNvSpPr>
          <p:nvPr/>
        </p:nvSpPr>
        <p:spPr bwMode="auto">
          <a:xfrm>
            <a:off x="976630" y="1870710"/>
            <a:ext cx="6421755" cy="3413760"/>
          </a:xfrm>
          <a:prstGeom prst="rect">
            <a:avLst/>
          </a:prstGeom>
          <a:noFill/>
          <a:ln w="9525">
            <a:noFill/>
            <a:miter lim="800000"/>
          </a:ln>
        </p:spPr>
        <p:txBody>
          <a:bodyPr wrap="square" lIns="91431" tIns="45716" rIns="91431" bIns="45716">
            <a:spAutoFit/>
          </a:bodyPr>
          <a:lstStyle/>
          <a:p>
            <a:pPr algn="just" defTabSz="913765">
              <a:lnSpc>
                <a:spcPct val="150000"/>
              </a:lnSpc>
              <a:buClrTx/>
              <a:buSzTx/>
              <a:buFontTx/>
            </a:pPr>
            <a:r>
              <a:rPr lang="en-US" altLang="zh-CN" sz="2000" dirty="0">
                <a:solidFill>
                  <a:schemeClr val="tx1"/>
                </a:solidFill>
                <a:latin typeface="Arial" panose="020B0604020202020204" pitchFamily="34" charset="0"/>
                <a:sym typeface="+mn-ea"/>
              </a:rPr>
              <a:t>       </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a:latin typeface="宋体" panose="02010600030101010101" pitchFamily="2" charset="-122"/>
                <a:ea typeface="宋体" panose="02010600030101010101" pitchFamily="2" charset="-122"/>
                <a:sym typeface="+mn-ea"/>
              </a:rPr>
              <a:t>继平和暴动之后，在闽西、闽南地区的龙岩后田上杭蛟洋、永定等地先后举行武装暴动，建立了新型的工农红军、赤卫队，沉重打击了国民党反动派的统治，有力地推动了福建革命斗争的发展。</a:t>
            </a:r>
            <a:endParaRPr lang="en-US" altLang="zh-CN" sz="2400" b="1" dirty="0">
              <a:latin typeface="宋体" panose="02010600030101010101" pitchFamily="2" charset="-122"/>
              <a:ea typeface="宋体" panose="02010600030101010101" pitchFamily="2" charset="-122"/>
              <a:sym typeface="+mn-ea"/>
            </a:endParaRPr>
          </a:p>
          <a:p>
            <a:pPr algn="just" defTabSz="913765">
              <a:lnSpc>
                <a:spcPct val="150000"/>
              </a:lnSpc>
              <a:buClrTx/>
              <a:buSzTx/>
              <a:buFontTx/>
            </a:pPr>
            <a:endParaRPr lang="en-US" altLang="zh-CN" sz="2400" b="1" kern="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 name="图片 4"/>
          <p:cNvPicPr>
            <a:picLocks noChangeAspect="1"/>
          </p:cNvPicPr>
          <p:nvPr>
            <p:custDataLst>
              <p:tags r:id="rId1"/>
            </p:custDataLst>
          </p:nvPr>
        </p:nvPicPr>
        <p:blipFill>
          <a:blip r:embed="rId2"/>
          <a:srcRect l="17039" t="8311" r="19003" b="9824"/>
          <a:stretch>
            <a:fillRect/>
          </a:stretch>
        </p:blipFill>
        <p:spPr>
          <a:xfrm>
            <a:off x="161290" y="163195"/>
            <a:ext cx="1203325" cy="1233170"/>
          </a:xfrm>
          <a:prstGeom prst="ellipse">
            <a:avLst/>
          </a:prstGeom>
        </p:spPr>
      </p:pic>
      <p:pic>
        <p:nvPicPr>
          <p:cNvPr id="3" name="图片 2"/>
          <p:cNvPicPr>
            <a:picLocks noChangeAspect="1"/>
          </p:cNvPicPr>
          <p:nvPr>
            <p:custDataLst>
              <p:tags r:id="rId3"/>
            </p:custDataLst>
          </p:nvPr>
        </p:nvPicPr>
        <p:blipFill>
          <a:blip r:embed="rId4"/>
          <a:stretch>
            <a:fillRect/>
          </a:stretch>
        </p:blipFill>
        <p:spPr>
          <a:xfrm>
            <a:off x="8207375" y="2120900"/>
            <a:ext cx="3588385" cy="2786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4444"/>
          <p:cNvPicPr>
            <a:picLocks noChangeAspect="1"/>
          </p:cNvPicPr>
          <p:nvPr/>
        </p:nvPicPr>
        <p:blipFill>
          <a:blip r:embed="rId1"/>
          <a:stretch>
            <a:fillRect/>
          </a:stretch>
        </p:blipFill>
        <p:spPr>
          <a:xfrm>
            <a:off x="0" y="3980815"/>
            <a:ext cx="12192000" cy="2877185"/>
          </a:xfrm>
          <a:prstGeom prst="rect">
            <a:avLst/>
          </a:prstGeom>
        </p:spPr>
      </p:pic>
      <p:sp>
        <p:nvSpPr>
          <p:cNvPr id="8" name="我图网QQF4D2CD6C74639原创"/>
          <p:cNvSpPr txBox="1"/>
          <p:nvPr/>
        </p:nvSpPr>
        <p:spPr>
          <a:xfrm>
            <a:off x="4587240" y="981457"/>
            <a:ext cx="4470193" cy="584775"/>
          </a:xfrm>
          <a:prstGeom prst="rect">
            <a:avLst/>
          </a:prstGeom>
          <a:noFill/>
        </p:spPr>
        <p:txBody>
          <a:bodyPr wrap="square" rtlCol="0">
            <a:spAutoFit/>
          </a:bodyPr>
          <a:lstStyle/>
          <a:p>
            <a:pPr algn="ctr" defTabSz="914400"/>
            <a:r>
              <a:rPr lang="zh-CN" altLang="en-US" sz="3200" dirty="0">
                <a:solidFill>
                  <a:srgbClr val="9D1721"/>
                </a:solidFill>
                <a:latin typeface="字魂59号-创粗黑" pitchFamily="2" charset="-122"/>
                <a:ea typeface="字魂59号-创粗黑" pitchFamily="2" charset="-122"/>
              </a:rPr>
              <a:t>第四部分</a:t>
            </a:r>
            <a:endParaRPr lang="zh-CN" altLang="zh-CN" sz="3200" dirty="0">
              <a:solidFill>
                <a:srgbClr val="9D1721"/>
              </a:solidFill>
              <a:latin typeface="字魂59号-创粗黑" pitchFamily="2" charset="-122"/>
              <a:ea typeface="字魂59号-创粗黑" pitchFamily="2" charset="-122"/>
            </a:endParaRPr>
          </a:p>
        </p:txBody>
      </p:sp>
      <p:cxnSp>
        <p:nvCxnSpPr>
          <p:cNvPr id="14" name="直接连接符 13"/>
          <p:cNvCxnSpPr/>
          <p:nvPr/>
        </p:nvCxnSpPr>
        <p:spPr>
          <a:xfrm>
            <a:off x="6600873" y="1924144"/>
            <a:ext cx="3543791" cy="0"/>
          </a:xfrm>
          <a:prstGeom prst="line">
            <a:avLst/>
          </a:prstGeom>
          <a:noFill/>
          <a:ln w="28575" cap="flat" cmpd="sng" algn="ctr">
            <a:solidFill>
              <a:srgbClr val="E72D1E"/>
            </a:solidFill>
            <a:prstDash val="solid"/>
            <a:miter lim="800000"/>
          </a:ln>
          <a:effectLst/>
        </p:spPr>
      </p:cxnSp>
      <p:cxnSp>
        <p:nvCxnSpPr>
          <p:cNvPr id="15" name="直接连接符 14"/>
          <p:cNvCxnSpPr/>
          <p:nvPr/>
        </p:nvCxnSpPr>
        <p:spPr>
          <a:xfrm>
            <a:off x="2078966" y="1924144"/>
            <a:ext cx="3521212" cy="0"/>
          </a:xfrm>
          <a:prstGeom prst="line">
            <a:avLst/>
          </a:prstGeom>
          <a:noFill/>
          <a:ln w="28575" cap="flat" cmpd="sng" algn="ctr">
            <a:solidFill>
              <a:srgbClr val="E72D1E"/>
            </a:solidFill>
            <a:prstDash val="solid"/>
            <a:miter lim="800000"/>
          </a:ln>
          <a:effectLst/>
        </p:spPr>
      </p:cxnSp>
      <p:grpSp>
        <p:nvGrpSpPr>
          <p:cNvPr id="16" name="组合 15"/>
          <p:cNvGrpSpPr/>
          <p:nvPr/>
        </p:nvGrpSpPr>
        <p:grpSpPr>
          <a:xfrm>
            <a:off x="5701562" y="1796003"/>
            <a:ext cx="797928" cy="258522"/>
            <a:chOff x="6759082" y="3978812"/>
            <a:chExt cx="797928" cy="258522"/>
          </a:xfrm>
          <a:gradFill>
            <a:gsLst>
              <a:gs pos="0">
                <a:srgbClr val="C00000"/>
              </a:gs>
              <a:gs pos="100000">
                <a:srgbClr val="E72D1E"/>
              </a:gs>
            </a:gsLst>
            <a:lin ang="18900000" scaled="1"/>
          </a:gradFill>
        </p:grpSpPr>
        <p:sp>
          <p:nvSpPr>
            <p:cNvPr id="17" name="五角星 16"/>
            <p:cNvSpPr/>
            <p:nvPr/>
          </p:nvSpPr>
          <p:spPr>
            <a:xfrm>
              <a:off x="7028785" y="3978812"/>
              <a:ext cx="258522" cy="258522"/>
            </a:xfrm>
            <a:prstGeom prst="star5">
              <a:avLst/>
            </a:prstGeom>
            <a:grpFill/>
            <a:ln w="12700" cap="flat" cmpd="sng" algn="ctr">
              <a:noFill/>
              <a:prstDash val="solid"/>
              <a:miter lim="800000"/>
            </a:ln>
            <a:effectLst/>
          </p:spPr>
          <p:txBody>
            <a:bodyPr rtlCol="0" anchor="ctr"/>
            <a:lstStyle/>
            <a:p>
              <a:pPr algn="ctr" defTabSz="914400"/>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sp>
          <p:nvSpPr>
            <p:cNvPr id="18" name="五角星 17"/>
            <p:cNvSpPr/>
            <p:nvPr/>
          </p:nvSpPr>
          <p:spPr>
            <a:xfrm>
              <a:off x="7367082" y="4013109"/>
              <a:ext cx="189928" cy="189928"/>
            </a:xfrm>
            <a:prstGeom prst="star5">
              <a:avLst/>
            </a:prstGeom>
            <a:grpFill/>
            <a:ln w="12700" cap="flat" cmpd="sng" algn="ctr">
              <a:noFill/>
              <a:prstDash val="solid"/>
              <a:miter lim="800000"/>
            </a:ln>
            <a:effectLst/>
          </p:spPr>
          <p:txBody>
            <a:bodyPr rtlCol="0" anchor="ctr"/>
            <a:lstStyle/>
            <a:p>
              <a:pPr algn="ctr" defTabSz="914400"/>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sp>
          <p:nvSpPr>
            <p:cNvPr id="19" name="五角星 18"/>
            <p:cNvSpPr/>
            <p:nvPr/>
          </p:nvSpPr>
          <p:spPr>
            <a:xfrm>
              <a:off x="6759082" y="4013109"/>
              <a:ext cx="189928" cy="189928"/>
            </a:xfrm>
            <a:prstGeom prst="star5">
              <a:avLst/>
            </a:prstGeom>
            <a:grpFill/>
            <a:ln w="12700" cap="flat" cmpd="sng" algn="ctr">
              <a:noFill/>
              <a:prstDash val="solid"/>
              <a:miter lim="800000"/>
            </a:ln>
            <a:effectLst/>
          </p:spPr>
          <p:txBody>
            <a:bodyPr rtlCol="0" anchor="ctr"/>
            <a:lstStyle/>
            <a:p>
              <a:pPr algn="ctr" defTabSz="914400"/>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grpSp>
      <p:sp>
        <p:nvSpPr>
          <p:cNvPr id="20" name="我图网QQF4D2CD6C74639原创"/>
          <p:cNvSpPr txBox="1"/>
          <p:nvPr/>
        </p:nvSpPr>
        <p:spPr>
          <a:xfrm>
            <a:off x="1751162" y="2137110"/>
            <a:ext cx="8709442" cy="1198880"/>
          </a:xfrm>
          <a:prstGeom prst="rect">
            <a:avLst/>
          </a:prstGeom>
          <a:noFill/>
        </p:spPr>
        <p:txBody>
          <a:bodyPr wrap="square" rtlCol="0">
            <a:spAutoFit/>
          </a:bodyPr>
          <a:lstStyle/>
          <a:p>
            <a:pPr algn="ctr" defTabSz="914400"/>
            <a:r>
              <a:rPr lang="zh-CN" altLang="en-US" sz="7200" b="1" dirty="0">
                <a:gradFill>
                  <a:gsLst>
                    <a:gs pos="58000">
                      <a:srgbClr val="DA0000"/>
                    </a:gs>
                    <a:gs pos="100000">
                      <a:srgbClr val="C80000"/>
                    </a:gs>
                    <a:gs pos="0">
                      <a:srgbClr val="F20000"/>
                    </a:gs>
                  </a:gsLst>
                  <a:lin ang="5400000" scaled="0"/>
                </a:gradFill>
                <a:latin typeface="字魂95号-手刻宋" panose="00000500000000000000" pitchFamily="2" charset="-122"/>
                <a:ea typeface="字魂95号-手刻宋" panose="00000500000000000000" pitchFamily="2" charset="-122"/>
              </a:rPr>
              <a:t>暴动意义</a:t>
            </a:r>
            <a:endParaRPr lang="zh-CN" altLang="en-US" sz="7200" b="1" dirty="0">
              <a:gradFill>
                <a:gsLst>
                  <a:gs pos="58000">
                    <a:srgbClr val="DA0000"/>
                  </a:gs>
                  <a:gs pos="100000">
                    <a:srgbClr val="C80000"/>
                  </a:gs>
                  <a:gs pos="0">
                    <a:srgbClr val="F20000"/>
                  </a:gs>
                </a:gsLst>
                <a:lin ang="5400000" scaled="0"/>
              </a:gradFill>
              <a:latin typeface="字魂95号-手刻宋" panose="00000500000000000000" pitchFamily="2" charset="-122"/>
              <a:ea typeface="字魂95号-手刻宋" panose="00000500000000000000" pitchFamily="2" charset="-122"/>
            </a:endParaRPr>
          </a:p>
        </p:txBody>
      </p:sp>
      <p:grpSp>
        <p:nvGrpSpPr>
          <p:cNvPr id="11" name="组合 10"/>
          <p:cNvGrpSpPr/>
          <p:nvPr/>
        </p:nvGrpSpPr>
        <p:grpSpPr>
          <a:xfrm>
            <a:off x="4477208" y="848828"/>
            <a:ext cx="1319318" cy="724328"/>
            <a:chOff x="651723" y="1355572"/>
            <a:chExt cx="1319318" cy="724328"/>
          </a:xfrm>
        </p:grpSpPr>
        <p:grpSp>
          <p:nvGrpSpPr>
            <p:cNvPr id="12" name="组合 11"/>
            <p:cNvGrpSpPr/>
            <p:nvPr/>
          </p:nvGrpSpPr>
          <p:grpSpPr>
            <a:xfrm>
              <a:off x="651723" y="1355572"/>
              <a:ext cx="1319318" cy="724328"/>
              <a:chOff x="6205199" y="-1470443"/>
              <a:chExt cx="2475118" cy="1323336"/>
            </a:xfrm>
          </p:grpSpPr>
          <p:sp>
            <p:nvSpPr>
              <p:cNvPr id="22" name="Freeform 7"/>
              <p:cNvSpPr/>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defTabSz="914400">
                  <a:defRPr/>
                </a:pPr>
                <a:endParaRPr lang="zh-CN" altLang="en-US" kern="0">
                  <a:solidFill>
                    <a:srgbClr val="000000"/>
                  </a:solidFill>
                  <a:latin typeface="微软雅黑" panose="020B0503020204020204" charset="-122"/>
                  <a:ea typeface="等线" panose="02010600030101010101" pitchFamily="2" charset="-122"/>
                </a:endParaRPr>
              </a:p>
            </p:txBody>
          </p:sp>
          <p:sp>
            <p:nvSpPr>
              <p:cNvPr id="23" name="Freeform 7"/>
              <p:cNvSpPr/>
              <p:nvPr/>
            </p:nvSpPr>
            <p:spPr bwMode="auto">
              <a:xfrm>
                <a:off x="6205199" y="-1343504"/>
                <a:ext cx="2232247" cy="1196397"/>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defTabSz="914400">
                  <a:defRPr/>
                </a:pPr>
                <a:endParaRPr lang="zh-CN" altLang="en-US" b="1" kern="0" dirty="0">
                  <a:solidFill>
                    <a:srgbClr val="FFFFFF"/>
                  </a:solidFill>
                  <a:ea typeface="等线" panose="02010600030101010101" pitchFamily="2" charset="-122"/>
                </a:endParaRPr>
              </a:p>
            </p:txBody>
          </p:sp>
        </p:grpSp>
        <p:sp>
          <p:nvSpPr>
            <p:cNvPr id="21" name="Freeform 5"/>
            <p:cNvSpPr/>
            <p:nvPr/>
          </p:nvSpPr>
          <p:spPr bwMode="auto">
            <a:xfrm>
              <a:off x="1094087" y="1607554"/>
              <a:ext cx="345099" cy="345099"/>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C000"/>
            </a:solidFill>
            <a:ln>
              <a:noFill/>
            </a:ln>
            <a:effectLst/>
          </p:spPr>
          <p:txBody>
            <a:bodyPr vert="horz" wrap="square" lIns="91440" tIns="45720" rIns="91440" bIns="45720" numCol="1" anchor="t" anchorCtr="0" compatLnSpc="1"/>
            <a:lstStyle/>
            <a:p>
              <a:pPr defTabSz="914400">
                <a:defRPr/>
              </a:pPr>
              <a:endParaRPr lang="zh-CN" altLang="en-US" kern="0">
                <a:solidFill>
                  <a:prstClr val="black"/>
                </a:solidFill>
                <a:latin typeface="Noto Sans S Chinese Bold" panose="020B0800000000000000" pitchFamily="34" charset="-122"/>
                <a:ea typeface="Noto Sans S Chinese Bold" panose="020B0800000000000000" pitchFamily="34" charset="-122"/>
                <a:cs typeface="+mn-ea"/>
                <a:sym typeface="+mn-lt"/>
              </a:endParaRPr>
            </a:p>
          </p:txBody>
        </p:sp>
      </p:grpSp>
      <p:pic>
        <p:nvPicPr>
          <p:cNvPr id="4" name="图片 3"/>
          <p:cNvPicPr>
            <a:picLocks noChangeAspect="1"/>
          </p:cNvPicPr>
          <p:nvPr/>
        </p:nvPicPr>
        <p:blipFill>
          <a:blip r:embed="rId2"/>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7"/>
          <p:cNvSpPr/>
          <p:nvPr/>
        </p:nvSpPr>
        <p:spPr>
          <a:xfrm>
            <a:off x="1625243" y="1396365"/>
            <a:ext cx="6861031" cy="568250"/>
          </a:xfrm>
          <a:prstGeom prst="round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a:solidFill>
                  <a:schemeClr val="bg1">
                    <a:lumMod val="95000"/>
                  </a:schemeClr>
                </a:solidFill>
                <a:sym typeface="+mn-ea"/>
              </a:rPr>
              <a:t> </a:t>
            </a:r>
            <a:endParaRPr lang="zh-CN" altLang="en-US" sz="2400">
              <a:solidFill>
                <a:schemeClr val="bg1">
                  <a:lumMod val="95000"/>
                </a:schemeClr>
              </a:solidFill>
            </a:endParaRPr>
          </a:p>
          <a:p>
            <a:pPr algn="ctr" defTabSz="914400">
              <a:defRPr/>
            </a:pPr>
            <a:r>
              <a:rPr lang="en-US" altLang="zh-CN" sz="2400">
                <a:solidFill>
                  <a:schemeClr val="bg1">
                    <a:lumMod val="95000"/>
                  </a:schemeClr>
                </a:solidFill>
                <a:sym typeface="+mn-ea"/>
              </a:rPr>
              <a:t>         </a:t>
            </a:r>
            <a:endParaRPr lang="zh-CN" altLang="en-US" sz="2400" b="1" kern="0" dirty="0">
              <a:solidFill>
                <a:schemeClr val="tx1"/>
              </a:solidFill>
              <a:latin typeface="字魂95号-手刻宋" panose="00000500000000000000" pitchFamily="2" charset="-122"/>
              <a:ea typeface="字魂95号-手刻宋" panose="00000500000000000000" pitchFamily="2" charset="-122"/>
              <a:sym typeface="+mn-ea"/>
            </a:endParaRPr>
          </a:p>
        </p:txBody>
      </p:sp>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1961" y="1315939"/>
            <a:ext cx="535632" cy="649114"/>
          </a:xfrm>
          <a:prstGeom prst="rect">
            <a:avLst/>
          </a:prstGeom>
        </p:spPr>
      </p:pic>
      <p:sp>
        <p:nvSpPr>
          <p:cNvPr id="22" name="矩形 83"/>
          <p:cNvSpPr>
            <a:spLocks noChangeArrowheads="1"/>
          </p:cNvSpPr>
          <p:nvPr/>
        </p:nvSpPr>
        <p:spPr bwMode="auto">
          <a:xfrm>
            <a:off x="1115695" y="2185035"/>
            <a:ext cx="9947275" cy="3806190"/>
          </a:xfrm>
          <a:prstGeom prst="roundRect">
            <a:avLst>
              <a:gd name="adj" fmla="val 5783"/>
            </a:avLst>
          </a:prstGeom>
          <a:solidFill>
            <a:srgbClr val="F2F2F2">
              <a:alpha val="60000"/>
            </a:srgbClr>
          </a:solidFill>
          <a:ln w="9525">
            <a:solidFill>
              <a:srgbClr val="B8B8B8"/>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defTabSz="914400" fontAlgn="base">
              <a:spcBef>
                <a:spcPct val="0"/>
              </a:spcBef>
              <a:spcAft>
                <a:spcPct val="0"/>
              </a:spcAft>
              <a:buFontTx/>
              <a:buNone/>
              <a:defRPr/>
            </a:pPr>
            <a:endParaRPr lang="zh-CN" altLang="en-US" sz="1800" dirty="0">
              <a:ea typeface="宋体" panose="02010600030101010101" pitchFamily="2" charset="-122"/>
            </a:endParaRPr>
          </a:p>
        </p:txBody>
      </p:sp>
      <p:sp>
        <p:nvSpPr>
          <p:cNvPr id="2" name="文本框 1"/>
          <p:cNvSpPr txBox="1"/>
          <p:nvPr/>
        </p:nvSpPr>
        <p:spPr>
          <a:xfrm>
            <a:off x="1629410" y="1364243"/>
            <a:ext cx="6856864" cy="521970"/>
          </a:xfrm>
          <a:prstGeom prst="rect">
            <a:avLst/>
          </a:prstGeom>
          <a:noFill/>
        </p:spPr>
        <p:txBody>
          <a:bodyPr wrap="square" rtlCol="0">
            <a:spAutoFit/>
          </a:bodyPr>
          <a:lstStyle/>
          <a:p>
            <a:r>
              <a:rPr lang="en-US" altLang="zh-CN" sz="2800" b="1" dirty="0">
                <a:solidFill>
                  <a:schemeClr val="bg1">
                    <a:lumMod val="95000"/>
                  </a:schemeClr>
                </a:solidFill>
                <a:sym typeface="+mn-ea"/>
              </a:rPr>
              <a:t>1</a:t>
            </a:r>
            <a:r>
              <a:rPr lang="zh-CN" altLang="en-US" sz="2800" b="1" dirty="0">
                <a:solidFill>
                  <a:schemeClr val="bg1">
                    <a:lumMod val="95000"/>
                  </a:schemeClr>
                </a:solidFill>
                <a:sym typeface="+mn-ea"/>
              </a:rPr>
              <a:t>、沉重地打击了国民党反动派的反动统治</a:t>
            </a:r>
            <a:endParaRPr lang="zh-CN" altLang="en-US" sz="2800" b="1" dirty="0">
              <a:solidFill>
                <a:schemeClr val="bg1">
                  <a:lumMod val="95000"/>
                </a:schemeClr>
              </a:solidFill>
              <a:sym typeface="+mn-ea"/>
            </a:endParaRPr>
          </a:p>
        </p:txBody>
      </p:sp>
      <p:sp>
        <p:nvSpPr>
          <p:cNvPr id="3" name="文本框 2"/>
          <p:cNvSpPr txBox="1"/>
          <p:nvPr/>
        </p:nvSpPr>
        <p:spPr>
          <a:xfrm>
            <a:off x="1115695" y="2205990"/>
            <a:ext cx="9735185" cy="3785652"/>
          </a:xfrm>
          <a:prstGeom prst="rect">
            <a:avLst/>
          </a:prstGeom>
          <a:noFill/>
        </p:spPr>
        <p:txBody>
          <a:bodyPr wrap="square" rtlCol="0">
            <a:spAutoFit/>
          </a:bodyPr>
          <a:lstStyle/>
          <a:p>
            <a:pPr algn="l">
              <a:buClrTx/>
              <a:buSzTx/>
              <a:buFontTx/>
            </a:pPr>
            <a:r>
              <a:rPr lang="en-US" altLang="zh-CN" sz="2400" dirty="0">
                <a:solidFill>
                  <a:schemeClr val="tx1"/>
                </a:solidFill>
                <a:sym typeface="+mn-ea"/>
              </a:rPr>
              <a:t> </a:t>
            </a:r>
            <a:r>
              <a:rPr lang="en-US" altLang="zh-CN" sz="2000" dirty="0">
                <a:solidFill>
                  <a:schemeClr val="tx1"/>
                </a:solidFill>
                <a:sym typeface="+mn-ea"/>
              </a:rPr>
              <a:t> </a:t>
            </a:r>
            <a:r>
              <a:rPr lang="en-US" altLang="zh-CN" sz="2400" dirty="0">
                <a:solidFill>
                  <a:schemeClr val="tx1"/>
                </a:solidFill>
                <a:sym typeface="+mn-ea"/>
              </a:rPr>
              <a:t>    </a:t>
            </a:r>
            <a:r>
              <a:rPr lang="zh-CN" altLang="en-US" sz="2400" b="1" dirty="0">
                <a:latin typeface="宋体" panose="02010600030101010101" pitchFamily="2" charset="-122"/>
                <a:ea typeface="宋体" panose="02010600030101010101" pitchFamily="2" charset="-122"/>
                <a:sym typeface="+mn-ea"/>
              </a:rPr>
              <a:t>平和暴动是福建人民武装夺取政权的一次英勇的尝试，沉重地打击了国民党反动派的反动统治，开创了福建共产党组织独立领导武装斗争的新时期，为福建的土地革命、武装斗争和根据地建设等作出了有益贡献。</a:t>
            </a:r>
            <a:endParaRPr lang="zh-CN" altLang="en-US" sz="2400" b="1" dirty="0">
              <a:latin typeface="宋体" panose="02010600030101010101" pitchFamily="2" charset="-122"/>
              <a:ea typeface="宋体" panose="02010600030101010101" pitchFamily="2" charset="-122"/>
            </a:endParaRPr>
          </a:p>
          <a:p>
            <a:pPr algn="l">
              <a:buClrTx/>
              <a:buSzTx/>
              <a:buFontTx/>
            </a:pPr>
            <a:r>
              <a:rPr lang="zh-CN" altLang="en-US" sz="2400" b="1" dirty="0">
                <a:latin typeface="宋体" panose="02010600030101010101" pitchFamily="2" charset="-122"/>
                <a:ea typeface="宋体" panose="02010600030101010101" pitchFamily="2" charset="-122"/>
                <a:sym typeface="+mn-ea"/>
              </a:rPr>
              <a:t>    正如中共福建临时省委指出的，它是“福建农民自主夺取政权的第一幕”，是 “土地革命在福建开始的信号”，是“全福解廣动脉究点”和“空前的壮举”，是“整个中国革命潮流的一支”。它在福建人民革命斗争史上，写下了这辉煌的新篇章，并在“整个党的有关历史上”占有一定的地位，被光荣地写进</a:t>
            </a:r>
            <a:r>
              <a:rPr lang="en-US" altLang="zh-CN" sz="2400" b="1" dirty="0">
                <a:latin typeface="宋体" panose="02010600030101010101" pitchFamily="2" charset="-122"/>
                <a:ea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sym typeface="+mn-ea"/>
              </a:rPr>
              <a:t>中国共产党的历史</a:t>
            </a:r>
            <a:r>
              <a:rPr lang="en-US" altLang="zh-CN" sz="2400" b="1" dirty="0">
                <a:latin typeface="宋体" panose="02010600030101010101" pitchFamily="2" charset="-122"/>
                <a:ea typeface="宋体" panose="02010600030101010101" pitchFamily="2" charset="-122"/>
                <a:sym typeface="+mn-ea"/>
              </a:rPr>
              <a:t>》</a:t>
            </a:r>
            <a:r>
              <a:rPr lang="zh-CN" altLang="en-US" sz="2400" b="1" dirty="0">
                <a:latin typeface="宋体" panose="02010600030101010101" pitchFamily="2" charset="-122"/>
                <a:ea typeface="宋体" panose="02010600030101010101" pitchFamily="2" charset="-122"/>
                <a:sym typeface="+mn-ea"/>
              </a:rPr>
              <a:t>，具有伟大的意义和深远的影响。</a:t>
            </a:r>
            <a:endParaRPr lang="zh-CN" altLang="en-US" sz="2400" b="1" dirty="0">
              <a:latin typeface="宋体" panose="02010600030101010101" pitchFamily="2" charset="-122"/>
              <a:ea typeface="宋体" panose="02010600030101010101" pitchFamily="2" charset="-122"/>
              <a:sym typeface="+mn-ea"/>
            </a:endParaRPr>
          </a:p>
        </p:txBody>
      </p:sp>
      <p:pic>
        <p:nvPicPr>
          <p:cNvPr id="5" name="图片 4"/>
          <p:cNvPicPr>
            <a:picLocks noChangeAspect="1"/>
          </p:cNvPicPr>
          <p:nvPr/>
        </p:nvPicPr>
        <p:blipFill>
          <a:blip r:embed="rId2"/>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7"/>
          <p:cNvSpPr/>
          <p:nvPr/>
        </p:nvSpPr>
        <p:spPr>
          <a:xfrm>
            <a:off x="1624965" y="1314450"/>
            <a:ext cx="6899910" cy="650240"/>
          </a:xfrm>
          <a:prstGeom prst="round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a:solidFill>
                  <a:schemeClr val="bg1">
                    <a:lumMod val="95000"/>
                  </a:schemeClr>
                </a:solidFill>
                <a:sym typeface="+mn-ea"/>
              </a:rPr>
              <a:t> </a:t>
            </a:r>
            <a:endParaRPr lang="zh-CN" altLang="en-US" sz="2400">
              <a:solidFill>
                <a:schemeClr val="bg1">
                  <a:lumMod val="95000"/>
                </a:schemeClr>
              </a:solidFill>
            </a:endParaRPr>
          </a:p>
          <a:p>
            <a:pPr algn="ctr" defTabSz="914400">
              <a:defRPr/>
            </a:pPr>
            <a:r>
              <a:rPr lang="en-US" altLang="zh-CN" sz="2400">
                <a:solidFill>
                  <a:schemeClr val="bg1">
                    <a:lumMod val="95000"/>
                  </a:schemeClr>
                </a:solidFill>
                <a:sym typeface="+mn-ea"/>
              </a:rPr>
              <a:t>         </a:t>
            </a:r>
            <a:endParaRPr lang="zh-CN" altLang="en-US" sz="2400" b="1" kern="0" dirty="0">
              <a:solidFill>
                <a:schemeClr val="tx1"/>
              </a:solidFill>
              <a:latin typeface="字魂95号-手刻宋" panose="00000500000000000000" pitchFamily="2" charset="-122"/>
              <a:ea typeface="字魂95号-手刻宋" panose="00000500000000000000" pitchFamily="2" charset="-122"/>
              <a:sym typeface="+mn-ea"/>
            </a:endParaRPr>
          </a:p>
        </p:txBody>
      </p:sp>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1961" y="1315939"/>
            <a:ext cx="535632" cy="649114"/>
          </a:xfrm>
          <a:prstGeom prst="rect">
            <a:avLst/>
          </a:prstGeom>
        </p:spPr>
      </p:pic>
      <p:sp>
        <p:nvSpPr>
          <p:cNvPr id="24" name="矩形: 圆角 14"/>
          <p:cNvSpPr>
            <a:spLocks noChangeAspect="1"/>
          </p:cNvSpPr>
          <p:nvPr/>
        </p:nvSpPr>
        <p:spPr>
          <a:xfrm flipH="1" flipV="1">
            <a:off x="8611010" y="1636309"/>
            <a:ext cx="328654" cy="328654"/>
          </a:xfrm>
          <a:prstGeom prst="roundRect">
            <a:avLst>
              <a:gd name="adj" fmla="val 50000"/>
            </a:avLst>
          </a:prstGeom>
          <a:solidFill>
            <a:srgbClr val="FF0000">
              <a:alpha val="75000"/>
            </a:srgbClr>
          </a:solidFill>
          <a:ln w="63500" cap="flat" cmpd="sng" algn="ctr">
            <a:noFill/>
            <a:prstDash val="solid"/>
            <a:miter lim="800000"/>
          </a:ln>
          <a:effectLst/>
        </p:spPr>
        <p:txBody>
          <a:bodyPr rtlCol="0" anchor="ctr"/>
          <a:lstStyle/>
          <a:p>
            <a:pPr algn="ctr" defTabSz="914400">
              <a:defRPr/>
            </a:pPr>
            <a:endParaRPr lang="zh-CN" altLang="en-US" kern="0">
              <a:solidFill>
                <a:prstClr val="white"/>
              </a:solidFill>
              <a:latin typeface="Arial" panose="020B0604020202020204"/>
              <a:ea typeface="微软雅黑" panose="020B0503020204020204" charset="-122"/>
            </a:endParaRPr>
          </a:p>
        </p:txBody>
      </p:sp>
      <p:sp>
        <p:nvSpPr>
          <p:cNvPr id="25" name="矩形: 圆角 15"/>
          <p:cNvSpPr>
            <a:spLocks noChangeAspect="1"/>
          </p:cNvSpPr>
          <p:nvPr/>
        </p:nvSpPr>
        <p:spPr>
          <a:xfrm flipH="1" flipV="1">
            <a:off x="11052425" y="2680823"/>
            <a:ext cx="729947" cy="729947"/>
          </a:xfrm>
          <a:prstGeom prst="roundRect">
            <a:avLst>
              <a:gd name="adj" fmla="val 50000"/>
            </a:avLst>
          </a:prstGeom>
          <a:solidFill>
            <a:srgbClr val="C80000"/>
          </a:solidFill>
          <a:ln w="63500" cap="flat" cmpd="sng" algn="ctr">
            <a:noFill/>
            <a:prstDash val="solid"/>
            <a:miter lim="800000"/>
          </a:ln>
          <a:effectLst/>
        </p:spPr>
        <p:txBody>
          <a:bodyPr rtlCol="0" anchor="ctr"/>
          <a:lstStyle/>
          <a:p>
            <a:pPr algn="ctr" defTabSz="914400">
              <a:defRPr/>
            </a:pPr>
            <a:endParaRPr lang="zh-CN" altLang="en-US" kern="0">
              <a:solidFill>
                <a:prstClr val="white"/>
              </a:solidFill>
              <a:latin typeface="Arial" panose="020B0604020202020204"/>
              <a:ea typeface="微软雅黑" panose="020B0503020204020204" charset="-122"/>
            </a:endParaRPr>
          </a:p>
        </p:txBody>
      </p:sp>
      <p:pic>
        <p:nvPicPr>
          <p:cNvPr id="26" name="图片 2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Effect>
                      <a14:colorTemperature colorTemp="11500"/>
                    </a14:imgEffect>
                  </a14:imgLayer>
                </a14:imgProps>
              </a:ext>
              <a:ext uri="{28A0092B-C50C-407E-A947-70E740481C1C}">
                <a14:useLocalDpi xmlns:a14="http://schemas.microsoft.com/office/drawing/2010/main" val="0"/>
              </a:ext>
            </a:extLst>
          </a:blip>
          <a:srcRect/>
          <a:stretch>
            <a:fillRect/>
          </a:stretch>
        </p:blipFill>
        <p:spPr>
          <a:xfrm>
            <a:off x="8009329" y="2428249"/>
            <a:ext cx="2880000" cy="2880000"/>
          </a:xfrm>
          <a:custGeom>
            <a:avLst/>
            <a:gdLst>
              <a:gd name="connsiteX0" fmla="*/ 1492416 w 2984832"/>
              <a:gd name="connsiteY0" fmla="*/ 0 h 2984832"/>
              <a:gd name="connsiteX1" fmla="*/ 2984832 w 2984832"/>
              <a:gd name="connsiteY1" fmla="*/ 1492416 h 2984832"/>
              <a:gd name="connsiteX2" fmla="*/ 1492416 w 2984832"/>
              <a:gd name="connsiteY2" fmla="*/ 2984832 h 2984832"/>
              <a:gd name="connsiteX3" fmla="*/ 0 w 2984832"/>
              <a:gd name="connsiteY3" fmla="*/ 1492416 h 2984832"/>
              <a:gd name="connsiteX4" fmla="*/ 1492416 w 2984832"/>
              <a:gd name="connsiteY4" fmla="*/ 0 h 2984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832" h="2984832">
                <a:moveTo>
                  <a:pt x="1492416" y="0"/>
                </a:moveTo>
                <a:cubicBezTo>
                  <a:pt x="2316655" y="0"/>
                  <a:pt x="2984832" y="668177"/>
                  <a:pt x="2984832" y="1492416"/>
                </a:cubicBezTo>
                <a:cubicBezTo>
                  <a:pt x="2984832" y="2316655"/>
                  <a:pt x="2316655" y="2984832"/>
                  <a:pt x="1492416" y="2984832"/>
                </a:cubicBezTo>
                <a:cubicBezTo>
                  <a:pt x="668177" y="2984832"/>
                  <a:pt x="0" y="2316655"/>
                  <a:pt x="0" y="1492416"/>
                </a:cubicBezTo>
                <a:cubicBezTo>
                  <a:pt x="0" y="668177"/>
                  <a:pt x="668177" y="0"/>
                  <a:pt x="1492416" y="0"/>
                </a:cubicBezTo>
                <a:close/>
              </a:path>
            </a:pathLst>
          </a:custGeom>
        </p:spPr>
      </p:pic>
      <p:grpSp>
        <p:nvGrpSpPr>
          <p:cNvPr id="27" name="组合 26"/>
          <p:cNvGrpSpPr>
            <a:grpSpLocks noChangeAspect="1"/>
          </p:cNvGrpSpPr>
          <p:nvPr/>
        </p:nvGrpSpPr>
        <p:grpSpPr>
          <a:xfrm>
            <a:off x="10166696" y="4826664"/>
            <a:ext cx="1080000" cy="1080000"/>
            <a:chOff x="7887725" y="4161875"/>
            <a:chExt cx="1562793" cy="1562793"/>
          </a:xfrm>
        </p:grpSpPr>
        <p:sp>
          <p:nvSpPr>
            <p:cNvPr id="28" name="矩形: 圆角 21"/>
            <p:cNvSpPr>
              <a:spLocks noChangeAspect="1"/>
            </p:cNvSpPr>
            <p:nvPr/>
          </p:nvSpPr>
          <p:spPr>
            <a:xfrm>
              <a:off x="7887725" y="4161875"/>
              <a:ext cx="1562793" cy="1562793"/>
            </a:xfrm>
            <a:prstGeom prst="roundRect">
              <a:avLst>
                <a:gd name="adj" fmla="val 50000"/>
              </a:avLst>
            </a:prstGeom>
            <a:solidFill>
              <a:srgbClr val="C00000"/>
            </a:solidFill>
            <a:ln w="63500" cap="flat" cmpd="sng" algn="ctr">
              <a:solidFill>
                <a:sysClr val="window" lastClr="FFFFFF"/>
              </a:solidFill>
              <a:prstDash val="solid"/>
              <a:miter lim="800000"/>
            </a:ln>
            <a:effectLst/>
          </p:spPr>
          <p:txBody>
            <a:bodyPr rtlCol="0" anchor="ctr"/>
            <a:lstStyle/>
            <a:p>
              <a:pPr algn="ctr" defTabSz="914400">
                <a:defRPr/>
              </a:pPr>
              <a:endParaRPr lang="zh-CN" altLang="en-US" kern="0" dirty="0">
                <a:solidFill>
                  <a:prstClr val="white"/>
                </a:solidFill>
                <a:latin typeface="Arial" panose="020B0604020202020204"/>
                <a:ea typeface="微软雅黑" panose="020B0503020204020204" charset="-122"/>
              </a:endParaRPr>
            </a:p>
          </p:txBody>
        </p:sp>
        <p:sp>
          <p:nvSpPr>
            <p:cNvPr id="4" name="Freeform 5"/>
            <p:cNvSpPr/>
            <p:nvPr/>
          </p:nvSpPr>
          <p:spPr bwMode="auto">
            <a:xfrm>
              <a:off x="8282438" y="4552334"/>
              <a:ext cx="773366" cy="7818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C000"/>
            </a:solidFill>
            <a:ln>
              <a:noFill/>
            </a:ln>
            <a:effectLst/>
          </p:spPr>
          <p:txBody>
            <a:bodyPr vert="horz" wrap="square" lIns="91440" tIns="45720" rIns="91440" bIns="45720" numCol="1" anchor="t" anchorCtr="0" compatLnSpc="1"/>
            <a:lstStyle/>
            <a:p>
              <a:pPr defTabSz="914400">
                <a:defRPr/>
              </a:pPr>
              <a:endParaRPr lang="zh-CN" altLang="en-US" kern="0">
                <a:solidFill>
                  <a:prstClr val="black"/>
                </a:solidFill>
                <a:latin typeface="Arial" panose="020B0604020202020204"/>
                <a:ea typeface="微软雅黑" panose="020B0503020204020204" charset="-122"/>
              </a:endParaRPr>
            </a:p>
          </p:txBody>
        </p:sp>
      </p:grpSp>
      <p:sp>
        <p:nvSpPr>
          <p:cNvPr id="30" name="矩形: 圆角 23"/>
          <p:cNvSpPr>
            <a:spLocks noChangeAspect="1"/>
          </p:cNvSpPr>
          <p:nvPr/>
        </p:nvSpPr>
        <p:spPr>
          <a:xfrm>
            <a:off x="7771271" y="2572220"/>
            <a:ext cx="473576" cy="473576"/>
          </a:xfrm>
          <a:prstGeom prst="roundRect">
            <a:avLst>
              <a:gd name="adj" fmla="val 50000"/>
            </a:avLst>
          </a:prstGeom>
          <a:solidFill>
            <a:srgbClr val="FF0000">
              <a:alpha val="50000"/>
            </a:srgbClr>
          </a:solidFill>
          <a:ln w="63500" cap="flat" cmpd="sng" algn="ctr">
            <a:noFill/>
            <a:prstDash val="solid"/>
            <a:miter lim="800000"/>
          </a:ln>
          <a:effectLst/>
        </p:spPr>
        <p:txBody>
          <a:bodyPr rtlCol="0" anchor="ctr"/>
          <a:lstStyle/>
          <a:p>
            <a:pPr algn="ctr" defTabSz="914400">
              <a:defRPr/>
            </a:pPr>
            <a:endParaRPr lang="zh-CN" altLang="en-US" kern="0">
              <a:solidFill>
                <a:prstClr val="white"/>
              </a:solidFill>
              <a:latin typeface="Arial" panose="020B0604020202020204"/>
              <a:ea typeface="微软雅黑" panose="020B0503020204020204" charset="-122"/>
            </a:endParaRPr>
          </a:p>
        </p:txBody>
      </p:sp>
      <p:sp>
        <p:nvSpPr>
          <p:cNvPr id="32" name="矩形: 圆角 27"/>
          <p:cNvSpPr>
            <a:spLocks noChangeAspect="1"/>
          </p:cNvSpPr>
          <p:nvPr/>
        </p:nvSpPr>
        <p:spPr>
          <a:xfrm flipH="1" flipV="1">
            <a:off x="9925862" y="1724129"/>
            <a:ext cx="481669" cy="481669"/>
          </a:xfrm>
          <a:prstGeom prst="roundRect">
            <a:avLst>
              <a:gd name="adj" fmla="val 50000"/>
            </a:avLst>
          </a:prstGeom>
          <a:solidFill>
            <a:srgbClr val="C80000"/>
          </a:solidFill>
          <a:ln w="63500" cap="flat" cmpd="sng" algn="ctr">
            <a:noFill/>
            <a:prstDash val="solid"/>
            <a:miter lim="800000"/>
          </a:ln>
          <a:effectLst/>
        </p:spPr>
        <p:txBody>
          <a:bodyPr rtlCol="0" anchor="ctr"/>
          <a:lstStyle/>
          <a:p>
            <a:pPr algn="ctr" defTabSz="914400">
              <a:defRPr/>
            </a:pPr>
            <a:endParaRPr lang="zh-CN" altLang="en-US" kern="0">
              <a:solidFill>
                <a:prstClr val="white"/>
              </a:solidFill>
              <a:latin typeface="Arial" panose="020B0604020202020204"/>
              <a:ea typeface="微软雅黑" panose="020B0503020204020204" charset="-122"/>
            </a:endParaRPr>
          </a:p>
        </p:txBody>
      </p:sp>
      <p:sp>
        <p:nvSpPr>
          <p:cNvPr id="22" name="矩形 83"/>
          <p:cNvSpPr>
            <a:spLocks noChangeArrowheads="1"/>
          </p:cNvSpPr>
          <p:nvPr/>
        </p:nvSpPr>
        <p:spPr bwMode="auto">
          <a:xfrm>
            <a:off x="1108075" y="2273300"/>
            <a:ext cx="6493510" cy="4100830"/>
          </a:xfrm>
          <a:prstGeom prst="roundRect">
            <a:avLst>
              <a:gd name="adj" fmla="val 5783"/>
            </a:avLst>
          </a:prstGeom>
          <a:solidFill>
            <a:srgbClr val="F2F2F2">
              <a:alpha val="60000"/>
            </a:srgbClr>
          </a:solidFill>
          <a:ln w="9525">
            <a:solidFill>
              <a:srgbClr val="B8B8B8"/>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defTabSz="914400" fontAlgn="base">
              <a:spcBef>
                <a:spcPct val="0"/>
              </a:spcBef>
              <a:spcAft>
                <a:spcPct val="0"/>
              </a:spcAft>
              <a:buFontTx/>
              <a:buNone/>
              <a:defRPr/>
            </a:pPr>
            <a:endParaRPr lang="zh-CN" altLang="en-US" sz="1800" dirty="0">
              <a:ea typeface="宋体" panose="02010600030101010101" pitchFamily="2" charset="-122"/>
            </a:endParaRPr>
          </a:p>
        </p:txBody>
      </p:sp>
      <p:sp>
        <p:nvSpPr>
          <p:cNvPr id="2" name="文本框 1"/>
          <p:cNvSpPr txBox="1"/>
          <p:nvPr/>
        </p:nvSpPr>
        <p:spPr>
          <a:xfrm>
            <a:off x="1877060" y="1358265"/>
            <a:ext cx="6261100" cy="521970"/>
          </a:xfrm>
          <a:prstGeom prst="rect">
            <a:avLst/>
          </a:prstGeom>
          <a:noFill/>
        </p:spPr>
        <p:txBody>
          <a:bodyPr wrap="square" rtlCol="0">
            <a:spAutoFit/>
          </a:bodyPr>
          <a:lstStyle/>
          <a:p>
            <a:r>
              <a:rPr lang="en-US" altLang="zh-CN" sz="2800" b="1">
                <a:solidFill>
                  <a:schemeClr val="bg1">
                    <a:lumMod val="95000"/>
                  </a:schemeClr>
                </a:solidFill>
                <a:sym typeface="+mn-ea"/>
              </a:rPr>
              <a:t>2</a:t>
            </a:r>
            <a:r>
              <a:rPr lang="zh-CN" altLang="en-US" sz="2800" b="1">
                <a:solidFill>
                  <a:schemeClr val="bg1">
                    <a:lumMod val="95000"/>
                  </a:schemeClr>
                </a:solidFill>
                <a:sym typeface="+mn-ea"/>
              </a:rPr>
              <a:t>、建立福建省第一个县级红色政权</a:t>
            </a:r>
            <a:endParaRPr lang="zh-CN" altLang="en-US" sz="2800" b="1">
              <a:solidFill>
                <a:schemeClr val="bg1">
                  <a:lumMod val="95000"/>
                </a:schemeClr>
              </a:solidFill>
              <a:sym typeface="+mn-ea"/>
            </a:endParaRPr>
          </a:p>
        </p:txBody>
      </p:sp>
      <p:sp>
        <p:nvSpPr>
          <p:cNvPr id="3" name="文本框 2"/>
          <p:cNvSpPr txBox="1"/>
          <p:nvPr/>
        </p:nvSpPr>
        <p:spPr>
          <a:xfrm>
            <a:off x="1108075" y="2428240"/>
            <a:ext cx="6492240" cy="3784600"/>
          </a:xfrm>
          <a:prstGeom prst="rect">
            <a:avLst/>
          </a:prstGeom>
          <a:noFill/>
        </p:spPr>
        <p:txBody>
          <a:bodyPr wrap="square" rtlCol="0">
            <a:spAutoFit/>
          </a:bodyPr>
          <a:lstStyle/>
          <a:p>
            <a:pPr algn="l">
              <a:buClrTx/>
              <a:buSzTx/>
              <a:buFontTx/>
            </a:pPr>
            <a:r>
              <a:rPr lang="en-US" altLang="zh-CN" sz="2400" dirty="0">
                <a:solidFill>
                  <a:schemeClr val="tx1"/>
                </a:solidFill>
                <a:sym typeface="+mn-ea"/>
              </a:rPr>
              <a:t>   </a:t>
            </a:r>
            <a:r>
              <a:rPr 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1928年9月，福建工农革命军独立第一团改编为中国工农红军平和县独立营和特务营，在平和县委领导下开展游击战争，实行工农武装割据。1929年2月，平和县革命委员会在长乐乡张坑成立，陈彩芹当选为主席。下设军事部、宣传部、土地部、财政部、交通部、文 化部、印刷部、妇女会、互济会、少先队部等机构。 平和县革命委员会是福建省第一个产生的县级红色政权，标志着平和县革命根据地的形成。</a:t>
            </a:r>
            <a:endParaRPr 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endParaRPr lang="zh-CN" altLang="en-US" sz="2400" dirty="0">
              <a:solidFill>
                <a:schemeClr val="tx1"/>
              </a:solidFill>
            </a:endParaRPr>
          </a:p>
        </p:txBody>
      </p:sp>
      <p:pic>
        <p:nvPicPr>
          <p:cNvPr id="5" name="图片 4"/>
          <p:cNvPicPr>
            <a:picLocks noChangeAspect="1"/>
          </p:cNvPicPr>
          <p:nvPr/>
        </p:nvPicPr>
        <p:blipFill>
          <a:blip r:embed="rId4"/>
          <a:srcRect l="17039" t="8311" r="19003" b="9824"/>
          <a:stretch>
            <a:fillRect/>
          </a:stretch>
        </p:blipFill>
        <p:spPr>
          <a:xfrm>
            <a:off x="161290" y="163195"/>
            <a:ext cx="1123950" cy="115189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7"/>
          <p:cNvSpPr/>
          <p:nvPr/>
        </p:nvSpPr>
        <p:spPr>
          <a:xfrm>
            <a:off x="1624965" y="1396365"/>
            <a:ext cx="8394700" cy="568325"/>
          </a:xfrm>
          <a:prstGeom prst="round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a:solidFill>
                  <a:schemeClr val="bg1">
                    <a:lumMod val="95000"/>
                  </a:schemeClr>
                </a:solidFill>
                <a:sym typeface="+mn-ea"/>
              </a:rPr>
              <a:t> </a:t>
            </a:r>
            <a:endParaRPr lang="zh-CN" altLang="en-US" sz="2400">
              <a:solidFill>
                <a:schemeClr val="bg1">
                  <a:lumMod val="95000"/>
                </a:schemeClr>
              </a:solidFill>
            </a:endParaRPr>
          </a:p>
          <a:p>
            <a:pPr algn="ctr" defTabSz="914400">
              <a:defRPr/>
            </a:pPr>
            <a:r>
              <a:rPr lang="en-US" altLang="zh-CN" sz="2400">
                <a:solidFill>
                  <a:schemeClr val="bg1">
                    <a:lumMod val="95000"/>
                  </a:schemeClr>
                </a:solidFill>
                <a:sym typeface="+mn-ea"/>
              </a:rPr>
              <a:t>         </a:t>
            </a:r>
            <a:endParaRPr lang="zh-CN" altLang="en-US" sz="2400" b="1" kern="0" dirty="0">
              <a:solidFill>
                <a:schemeClr val="tx1"/>
              </a:solidFill>
              <a:latin typeface="字魂95号-手刻宋" panose="00000500000000000000" pitchFamily="2" charset="-122"/>
              <a:ea typeface="字魂95号-手刻宋" panose="00000500000000000000" pitchFamily="2" charset="-122"/>
              <a:sym typeface="+mn-ea"/>
            </a:endParaRPr>
          </a:p>
        </p:txBody>
      </p:sp>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1961" y="1315939"/>
            <a:ext cx="535632" cy="649114"/>
          </a:xfrm>
          <a:prstGeom prst="rect">
            <a:avLst/>
          </a:prstGeom>
        </p:spPr>
      </p:pic>
      <p:sp>
        <p:nvSpPr>
          <p:cNvPr id="24" name="矩形: 圆角 14"/>
          <p:cNvSpPr>
            <a:spLocks noChangeAspect="1"/>
          </p:cNvSpPr>
          <p:nvPr/>
        </p:nvSpPr>
        <p:spPr>
          <a:xfrm flipH="1" flipV="1">
            <a:off x="9323070" y="1636395"/>
            <a:ext cx="374650" cy="328930"/>
          </a:xfrm>
          <a:prstGeom prst="roundRect">
            <a:avLst>
              <a:gd name="adj" fmla="val 50000"/>
            </a:avLst>
          </a:prstGeom>
          <a:solidFill>
            <a:srgbClr val="FF0000">
              <a:alpha val="75000"/>
            </a:srgbClr>
          </a:solidFill>
          <a:ln w="63500" cap="flat" cmpd="sng" algn="ctr">
            <a:noFill/>
            <a:prstDash val="solid"/>
            <a:miter lim="800000"/>
          </a:ln>
          <a:effectLst/>
        </p:spPr>
        <p:txBody>
          <a:bodyPr rtlCol="0" anchor="ctr"/>
          <a:lstStyle/>
          <a:p>
            <a:pPr algn="ctr" defTabSz="914400">
              <a:defRPr/>
            </a:pPr>
            <a:endParaRPr lang="zh-CN" altLang="en-US" kern="0">
              <a:solidFill>
                <a:prstClr val="white"/>
              </a:solidFill>
              <a:latin typeface="Arial" panose="020B0604020202020204"/>
              <a:ea typeface="微软雅黑" panose="020B0503020204020204" charset="-122"/>
            </a:endParaRPr>
          </a:p>
        </p:txBody>
      </p:sp>
      <p:sp>
        <p:nvSpPr>
          <p:cNvPr id="25" name="矩形: 圆角 15"/>
          <p:cNvSpPr>
            <a:spLocks noChangeAspect="1"/>
          </p:cNvSpPr>
          <p:nvPr/>
        </p:nvSpPr>
        <p:spPr>
          <a:xfrm flipH="1" flipV="1">
            <a:off x="11348335" y="3118973"/>
            <a:ext cx="729947" cy="729947"/>
          </a:xfrm>
          <a:prstGeom prst="roundRect">
            <a:avLst>
              <a:gd name="adj" fmla="val 50000"/>
            </a:avLst>
          </a:prstGeom>
          <a:solidFill>
            <a:srgbClr val="C80000"/>
          </a:solidFill>
          <a:ln w="63500" cap="flat" cmpd="sng" algn="ctr">
            <a:noFill/>
            <a:prstDash val="solid"/>
            <a:miter lim="800000"/>
          </a:ln>
          <a:effectLst/>
        </p:spPr>
        <p:txBody>
          <a:bodyPr rtlCol="0" anchor="ctr"/>
          <a:lstStyle/>
          <a:p>
            <a:pPr algn="ctr" defTabSz="914400">
              <a:defRPr/>
            </a:pPr>
            <a:endParaRPr lang="zh-CN" altLang="en-US" kern="0">
              <a:solidFill>
                <a:prstClr val="white"/>
              </a:solidFill>
              <a:latin typeface="Arial" panose="020B0604020202020204"/>
              <a:ea typeface="微软雅黑" panose="020B0503020204020204" charset="-122"/>
            </a:endParaRPr>
          </a:p>
        </p:txBody>
      </p:sp>
      <p:grpSp>
        <p:nvGrpSpPr>
          <p:cNvPr id="27" name="组合 26"/>
          <p:cNvGrpSpPr>
            <a:grpSpLocks noChangeAspect="1"/>
          </p:cNvGrpSpPr>
          <p:nvPr/>
        </p:nvGrpSpPr>
        <p:grpSpPr>
          <a:xfrm>
            <a:off x="10845511" y="4634259"/>
            <a:ext cx="1080000" cy="1080000"/>
            <a:chOff x="7887725" y="4161875"/>
            <a:chExt cx="1562793" cy="1562793"/>
          </a:xfrm>
        </p:grpSpPr>
        <p:sp>
          <p:nvSpPr>
            <p:cNvPr id="28" name="矩形: 圆角 21"/>
            <p:cNvSpPr>
              <a:spLocks noChangeAspect="1"/>
            </p:cNvSpPr>
            <p:nvPr/>
          </p:nvSpPr>
          <p:spPr>
            <a:xfrm>
              <a:off x="7887725" y="4161875"/>
              <a:ext cx="1562793" cy="1562793"/>
            </a:xfrm>
            <a:prstGeom prst="roundRect">
              <a:avLst>
                <a:gd name="adj" fmla="val 50000"/>
              </a:avLst>
            </a:prstGeom>
            <a:solidFill>
              <a:srgbClr val="C00000"/>
            </a:solidFill>
            <a:ln w="63500" cap="flat" cmpd="sng" algn="ctr">
              <a:solidFill>
                <a:sysClr val="window" lastClr="FFFFFF"/>
              </a:solidFill>
              <a:prstDash val="solid"/>
              <a:miter lim="800000"/>
            </a:ln>
            <a:effectLst/>
          </p:spPr>
          <p:txBody>
            <a:bodyPr rtlCol="0" anchor="ctr"/>
            <a:lstStyle/>
            <a:p>
              <a:pPr algn="ctr" defTabSz="914400">
                <a:defRPr/>
              </a:pPr>
              <a:endParaRPr lang="zh-CN" altLang="en-US" kern="0" dirty="0">
                <a:solidFill>
                  <a:prstClr val="white"/>
                </a:solidFill>
                <a:latin typeface="Arial" panose="020B0604020202020204"/>
                <a:ea typeface="微软雅黑" panose="020B0503020204020204" charset="-122"/>
              </a:endParaRPr>
            </a:p>
          </p:txBody>
        </p:sp>
        <p:sp>
          <p:nvSpPr>
            <p:cNvPr id="4" name="Freeform 5"/>
            <p:cNvSpPr/>
            <p:nvPr/>
          </p:nvSpPr>
          <p:spPr bwMode="auto">
            <a:xfrm>
              <a:off x="8282438" y="4552334"/>
              <a:ext cx="773366" cy="7818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C000"/>
            </a:solidFill>
            <a:ln>
              <a:noFill/>
            </a:ln>
            <a:effectLst/>
          </p:spPr>
          <p:txBody>
            <a:bodyPr vert="horz" wrap="square" lIns="91440" tIns="45720" rIns="91440" bIns="45720" numCol="1" anchor="t" anchorCtr="0" compatLnSpc="1"/>
            <a:lstStyle/>
            <a:p>
              <a:pPr defTabSz="914400">
                <a:defRPr/>
              </a:pPr>
              <a:endParaRPr lang="zh-CN" altLang="en-US" kern="0">
                <a:solidFill>
                  <a:prstClr val="black"/>
                </a:solidFill>
                <a:latin typeface="Arial" panose="020B0604020202020204"/>
                <a:ea typeface="微软雅黑" panose="020B0503020204020204" charset="-122"/>
              </a:endParaRPr>
            </a:p>
          </p:txBody>
        </p:sp>
      </p:grpSp>
      <p:sp>
        <p:nvSpPr>
          <p:cNvPr id="30" name="矩形: 圆角 23"/>
          <p:cNvSpPr>
            <a:spLocks noChangeAspect="1"/>
          </p:cNvSpPr>
          <p:nvPr/>
        </p:nvSpPr>
        <p:spPr>
          <a:xfrm>
            <a:off x="7997497" y="1880071"/>
            <a:ext cx="473576" cy="473576"/>
          </a:xfrm>
          <a:prstGeom prst="roundRect">
            <a:avLst>
              <a:gd name="adj" fmla="val 50000"/>
            </a:avLst>
          </a:prstGeom>
          <a:solidFill>
            <a:srgbClr val="FF0000">
              <a:alpha val="50000"/>
            </a:srgbClr>
          </a:solidFill>
          <a:ln w="63500" cap="flat" cmpd="sng" algn="ctr">
            <a:noFill/>
            <a:prstDash val="solid"/>
            <a:miter lim="800000"/>
          </a:ln>
          <a:effectLst/>
        </p:spPr>
        <p:txBody>
          <a:bodyPr rtlCol="0" anchor="ctr"/>
          <a:lstStyle/>
          <a:p>
            <a:pPr algn="ctr" defTabSz="914400">
              <a:defRPr/>
            </a:pPr>
            <a:endParaRPr lang="zh-CN" altLang="en-US" kern="0">
              <a:solidFill>
                <a:prstClr val="white"/>
              </a:solidFill>
              <a:latin typeface="Arial" panose="020B0604020202020204"/>
              <a:ea typeface="微软雅黑" panose="020B0503020204020204" charset="-122"/>
            </a:endParaRPr>
          </a:p>
        </p:txBody>
      </p:sp>
      <p:sp>
        <p:nvSpPr>
          <p:cNvPr id="32" name="矩形: 圆角 27"/>
          <p:cNvSpPr>
            <a:spLocks noChangeAspect="1"/>
          </p:cNvSpPr>
          <p:nvPr/>
        </p:nvSpPr>
        <p:spPr>
          <a:xfrm flipH="1" flipV="1">
            <a:off x="10715167" y="1959079"/>
            <a:ext cx="481669" cy="481669"/>
          </a:xfrm>
          <a:prstGeom prst="roundRect">
            <a:avLst>
              <a:gd name="adj" fmla="val 50000"/>
            </a:avLst>
          </a:prstGeom>
          <a:solidFill>
            <a:srgbClr val="C80000"/>
          </a:solidFill>
          <a:ln w="63500" cap="flat" cmpd="sng" algn="ctr">
            <a:noFill/>
            <a:prstDash val="solid"/>
            <a:miter lim="800000"/>
          </a:ln>
          <a:effectLst/>
        </p:spPr>
        <p:txBody>
          <a:bodyPr rtlCol="0" anchor="ctr"/>
          <a:lstStyle/>
          <a:p>
            <a:pPr algn="ctr" defTabSz="914400">
              <a:defRPr/>
            </a:pPr>
            <a:endParaRPr lang="zh-CN" altLang="en-US" kern="0">
              <a:solidFill>
                <a:prstClr val="white"/>
              </a:solidFill>
              <a:latin typeface="Arial" panose="020B0604020202020204"/>
              <a:ea typeface="微软雅黑" panose="020B0503020204020204" charset="-122"/>
            </a:endParaRPr>
          </a:p>
        </p:txBody>
      </p:sp>
      <p:sp>
        <p:nvSpPr>
          <p:cNvPr id="22" name="矩形 83"/>
          <p:cNvSpPr>
            <a:spLocks noChangeArrowheads="1"/>
          </p:cNvSpPr>
          <p:nvPr/>
        </p:nvSpPr>
        <p:spPr bwMode="auto">
          <a:xfrm>
            <a:off x="1115695" y="2185035"/>
            <a:ext cx="6484620" cy="4175125"/>
          </a:xfrm>
          <a:prstGeom prst="roundRect">
            <a:avLst>
              <a:gd name="adj" fmla="val 5783"/>
            </a:avLst>
          </a:prstGeom>
          <a:solidFill>
            <a:srgbClr val="F2F2F2">
              <a:alpha val="60000"/>
            </a:srgbClr>
          </a:solidFill>
          <a:ln w="9525">
            <a:solidFill>
              <a:srgbClr val="B8B8B8"/>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defTabSz="914400" fontAlgn="base">
              <a:spcBef>
                <a:spcPct val="0"/>
              </a:spcBef>
              <a:spcAft>
                <a:spcPct val="0"/>
              </a:spcAft>
              <a:buFontTx/>
              <a:buNone/>
              <a:defRPr/>
            </a:pPr>
            <a:endParaRPr lang="zh-CN" altLang="en-US" sz="1800" dirty="0">
              <a:ea typeface="宋体" panose="02010600030101010101" pitchFamily="2" charset="-122"/>
            </a:endParaRPr>
          </a:p>
        </p:txBody>
      </p:sp>
      <p:sp>
        <p:nvSpPr>
          <p:cNvPr id="2" name="文本框 1"/>
          <p:cNvSpPr txBox="1"/>
          <p:nvPr/>
        </p:nvSpPr>
        <p:spPr>
          <a:xfrm>
            <a:off x="1751330" y="1400810"/>
            <a:ext cx="8142605" cy="953135"/>
          </a:xfrm>
          <a:prstGeom prst="rect">
            <a:avLst/>
          </a:prstGeom>
          <a:noFill/>
        </p:spPr>
        <p:txBody>
          <a:bodyPr wrap="square" rtlCol="0">
            <a:spAutoFit/>
          </a:bodyPr>
          <a:lstStyle/>
          <a:p>
            <a:r>
              <a:rPr lang="en-US" altLang="zh-CN" sz="2800" b="1" dirty="0">
                <a:solidFill>
                  <a:schemeClr val="bg1">
                    <a:lumMod val="95000"/>
                  </a:schemeClr>
                </a:solidFill>
                <a:sym typeface="+mn-ea"/>
              </a:rPr>
              <a:t>3</a:t>
            </a:r>
            <a:r>
              <a:rPr lang="zh-CN" altLang="en-US" sz="2800" b="1" dirty="0">
                <a:solidFill>
                  <a:schemeClr val="bg1">
                    <a:lumMod val="95000"/>
                  </a:schemeClr>
                </a:solidFill>
                <a:sym typeface="+mn-ea"/>
              </a:rPr>
              <a:t>、</a:t>
            </a:r>
            <a:r>
              <a:rPr lang="zh-CN" altLang="en-US" sz="2800" b="1" dirty="0">
                <a:solidFill>
                  <a:schemeClr val="bg1">
                    <a:lumMod val="95000"/>
                  </a:schemeClr>
                </a:solidFill>
                <a:sym typeface="+mn-ea"/>
              </a:rPr>
              <a:t>为中共闽粤边特委在平和成立打下了坚实基础</a:t>
            </a:r>
            <a:endParaRPr lang="zh-CN" altLang="en-US" sz="2800" b="1" dirty="0">
              <a:solidFill>
                <a:schemeClr val="bg1">
                  <a:lumMod val="95000"/>
                </a:schemeClr>
              </a:solidFill>
              <a:sym typeface="+mn-ea"/>
            </a:endParaRPr>
          </a:p>
          <a:p>
            <a:endParaRPr lang="zh-CN" altLang="en-US" sz="2800" b="1" dirty="0">
              <a:solidFill>
                <a:schemeClr val="bg1">
                  <a:lumMod val="95000"/>
                </a:schemeClr>
              </a:solidFill>
              <a:sym typeface="+mn-ea"/>
            </a:endParaRPr>
          </a:p>
        </p:txBody>
      </p:sp>
      <p:sp>
        <p:nvSpPr>
          <p:cNvPr id="3" name="文本框 2"/>
          <p:cNvSpPr txBox="1"/>
          <p:nvPr/>
        </p:nvSpPr>
        <p:spPr>
          <a:xfrm>
            <a:off x="1115695" y="2767965"/>
            <a:ext cx="6492240" cy="2676525"/>
          </a:xfrm>
          <a:prstGeom prst="rect">
            <a:avLst/>
          </a:prstGeom>
          <a:noFill/>
        </p:spPr>
        <p:txBody>
          <a:bodyPr wrap="square" rtlCol="0">
            <a:spAutoFit/>
          </a:bodyPr>
          <a:lstStyle/>
          <a:p>
            <a:pPr algn="l">
              <a:buClrTx/>
              <a:buSzTx/>
              <a:buFontTx/>
            </a:pPr>
            <a:r>
              <a:rPr lang="en-US" altLang="zh-CN" sz="2400" b="1" dirty="0">
                <a:solidFill>
                  <a:schemeClr val="tx1"/>
                </a:solidFill>
                <a:sym typeface="+mn-ea"/>
              </a:rPr>
              <a:t> </a:t>
            </a:r>
            <a:r>
              <a:rPr lang="en-US" altLang="zh-CN" sz="2000" b="1" dirty="0">
                <a:solidFill>
                  <a:schemeClr val="tx1"/>
                </a:solidFill>
                <a:sym typeface="+mn-ea"/>
              </a:rPr>
              <a:t> </a:t>
            </a:r>
            <a:r>
              <a:rPr lang="en-US" altLang="zh-CN" sz="2400" b="1" dirty="0">
                <a:solidFill>
                  <a:schemeClr val="tx1"/>
                </a:solidFill>
                <a:sym typeface="+mn-ea"/>
              </a:rPr>
              <a:t>  </a:t>
            </a:r>
            <a:r>
              <a:rPr 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1932年4月，中国工农红军东路军在毛泽东主席率领下，一举攻克漳州，取得重大胜利。中央红军与地方党组织和游击队密切配合，发动组织群众，宣传抗日主张，积极筹款、扩军、建立革命政权，发展地方武装，开辟闽南苏区。平和由此成为中央苏区的组成部分，这为中共闽粤边特委在平和成立打下了坚实基础。</a:t>
            </a:r>
            <a:endParaRPr 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图片 5"/>
          <p:cNvPicPr>
            <a:picLocks noChangeAspect="1"/>
          </p:cNvPicPr>
          <p:nvPr/>
        </p:nvPicPr>
        <p:blipFill>
          <a:blip r:embed="rId2"/>
          <a:stretch>
            <a:fillRect/>
          </a:stretch>
        </p:blipFill>
        <p:spPr>
          <a:xfrm>
            <a:off x="8161655" y="2536825"/>
            <a:ext cx="2553335" cy="3493135"/>
          </a:xfrm>
          <a:prstGeom prst="rect">
            <a:avLst/>
          </a:prstGeom>
        </p:spPr>
      </p:pic>
      <p:pic>
        <p:nvPicPr>
          <p:cNvPr id="7" name="图片 6"/>
          <p:cNvPicPr>
            <a:picLocks noChangeAspect="1"/>
          </p:cNvPicPr>
          <p:nvPr/>
        </p:nvPicPr>
        <p:blipFill>
          <a:blip r:embed="rId3"/>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4444"/>
          <p:cNvPicPr>
            <a:picLocks noChangeAspect="1"/>
          </p:cNvPicPr>
          <p:nvPr/>
        </p:nvPicPr>
        <p:blipFill>
          <a:blip r:embed="rId1"/>
          <a:stretch>
            <a:fillRect/>
          </a:stretch>
        </p:blipFill>
        <p:spPr>
          <a:xfrm>
            <a:off x="0" y="3980815"/>
            <a:ext cx="12192000" cy="2877185"/>
          </a:xfrm>
          <a:prstGeom prst="rect">
            <a:avLst/>
          </a:prstGeom>
        </p:spPr>
      </p:pic>
      <p:sp>
        <p:nvSpPr>
          <p:cNvPr id="8" name="我图网QQF4D2CD6C74639原创"/>
          <p:cNvSpPr txBox="1"/>
          <p:nvPr/>
        </p:nvSpPr>
        <p:spPr>
          <a:xfrm>
            <a:off x="4552734" y="1007336"/>
            <a:ext cx="4470193" cy="584775"/>
          </a:xfrm>
          <a:prstGeom prst="rect">
            <a:avLst/>
          </a:prstGeom>
          <a:noFill/>
        </p:spPr>
        <p:txBody>
          <a:bodyPr wrap="square" rtlCol="0">
            <a:spAutoFit/>
          </a:bodyPr>
          <a:lstStyle/>
          <a:p>
            <a:pPr algn="ctr" defTabSz="914400"/>
            <a:r>
              <a:rPr lang="zh-CN" altLang="en-US" sz="3200" dirty="0">
                <a:solidFill>
                  <a:srgbClr val="9D1721"/>
                </a:solidFill>
                <a:latin typeface="字魂59号-创粗黑" pitchFamily="2" charset="-122"/>
                <a:ea typeface="字魂59号-创粗黑" pitchFamily="2" charset="-122"/>
              </a:rPr>
              <a:t>第五部分</a:t>
            </a:r>
            <a:endParaRPr lang="zh-CN" altLang="zh-CN" sz="3200" dirty="0">
              <a:solidFill>
                <a:srgbClr val="9D1721"/>
              </a:solidFill>
              <a:latin typeface="字魂59号-创粗黑" pitchFamily="2" charset="-122"/>
              <a:ea typeface="字魂59号-创粗黑" pitchFamily="2" charset="-122"/>
            </a:endParaRPr>
          </a:p>
        </p:txBody>
      </p:sp>
      <p:cxnSp>
        <p:nvCxnSpPr>
          <p:cNvPr id="14" name="直接连接符 13"/>
          <p:cNvCxnSpPr/>
          <p:nvPr/>
        </p:nvCxnSpPr>
        <p:spPr>
          <a:xfrm>
            <a:off x="6566367" y="1950023"/>
            <a:ext cx="3535166" cy="0"/>
          </a:xfrm>
          <a:prstGeom prst="line">
            <a:avLst/>
          </a:prstGeom>
          <a:noFill/>
          <a:ln w="28575" cap="flat" cmpd="sng" algn="ctr">
            <a:solidFill>
              <a:srgbClr val="E72D1E"/>
            </a:solidFill>
            <a:prstDash val="solid"/>
            <a:miter lim="800000"/>
          </a:ln>
          <a:effectLst/>
        </p:spPr>
      </p:cxnSp>
      <p:cxnSp>
        <p:nvCxnSpPr>
          <p:cNvPr id="15" name="直接连接符 14"/>
          <p:cNvCxnSpPr/>
          <p:nvPr/>
        </p:nvCxnSpPr>
        <p:spPr>
          <a:xfrm>
            <a:off x="1958197" y="1950023"/>
            <a:ext cx="3607475" cy="0"/>
          </a:xfrm>
          <a:prstGeom prst="line">
            <a:avLst/>
          </a:prstGeom>
          <a:noFill/>
          <a:ln w="28575" cap="flat" cmpd="sng" algn="ctr">
            <a:solidFill>
              <a:srgbClr val="E72D1E"/>
            </a:solidFill>
            <a:prstDash val="solid"/>
            <a:miter lim="800000"/>
          </a:ln>
          <a:effectLst/>
        </p:spPr>
      </p:cxnSp>
      <p:grpSp>
        <p:nvGrpSpPr>
          <p:cNvPr id="16" name="组合 15"/>
          <p:cNvGrpSpPr/>
          <p:nvPr/>
        </p:nvGrpSpPr>
        <p:grpSpPr>
          <a:xfrm>
            <a:off x="5667056" y="1821882"/>
            <a:ext cx="797928" cy="258522"/>
            <a:chOff x="6759082" y="3978812"/>
            <a:chExt cx="797928" cy="258522"/>
          </a:xfrm>
          <a:gradFill>
            <a:gsLst>
              <a:gs pos="0">
                <a:srgbClr val="C00000"/>
              </a:gs>
              <a:gs pos="100000">
                <a:srgbClr val="E72D1E"/>
              </a:gs>
            </a:gsLst>
            <a:lin ang="18900000" scaled="1"/>
          </a:gradFill>
        </p:grpSpPr>
        <p:sp>
          <p:nvSpPr>
            <p:cNvPr id="17" name="五角星 16"/>
            <p:cNvSpPr/>
            <p:nvPr/>
          </p:nvSpPr>
          <p:spPr>
            <a:xfrm>
              <a:off x="7028785" y="3978812"/>
              <a:ext cx="258522" cy="258522"/>
            </a:xfrm>
            <a:prstGeom prst="star5">
              <a:avLst/>
            </a:prstGeom>
            <a:grpFill/>
            <a:ln w="12700" cap="flat" cmpd="sng" algn="ctr">
              <a:noFill/>
              <a:prstDash val="solid"/>
              <a:miter lim="800000"/>
            </a:ln>
            <a:effectLst/>
          </p:spPr>
          <p:txBody>
            <a:bodyPr rtlCol="0" anchor="ctr"/>
            <a:lstStyle/>
            <a:p>
              <a:pPr algn="ctr" defTabSz="914400"/>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sp>
          <p:nvSpPr>
            <p:cNvPr id="18" name="五角星 17"/>
            <p:cNvSpPr/>
            <p:nvPr/>
          </p:nvSpPr>
          <p:spPr>
            <a:xfrm>
              <a:off x="7367082" y="4013109"/>
              <a:ext cx="189928" cy="189928"/>
            </a:xfrm>
            <a:prstGeom prst="star5">
              <a:avLst/>
            </a:prstGeom>
            <a:grpFill/>
            <a:ln w="12700" cap="flat" cmpd="sng" algn="ctr">
              <a:noFill/>
              <a:prstDash val="solid"/>
              <a:miter lim="800000"/>
            </a:ln>
            <a:effectLst/>
          </p:spPr>
          <p:txBody>
            <a:bodyPr rtlCol="0" anchor="ctr"/>
            <a:lstStyle/>
            <a:p>
              <a:pPr algn="ctr" defTabSz="914400"/>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sp>
          <p:nvSpPr>
            <p:cNvPr id="19" name="五角星 18"/>
            <p:cNvSpPr/>
            <p:nvPr/>
          </p:nvSpPr>
          <p:spPr>
            <a:xfrm>
              <a:off x="6759082" y="4013109"/>
              <a:ext cx="189928" cy="189928"/>
            </a:xfrm>
            <a:prstGeom prst="star5">
              <a:avLst/>
            </a:prstGeom>
            <a:grpFill/>
            <a:ln w="12700" cap="flat" cmpd="sng" algn="ctr">
              <a:noFill/>
              <a:prstDash val="solid"/>
              <a:miter lim="800000"/>
            </a:ln>
            <a:effectLst/>
          </p:spPr>
          <p:txBody>
            <a:bodyPr rtlCol="0" anchor="ctr"/>
            <a:lstStyle/>
            <a:p>
              <a:pPr algn="ctr" defTabSz="914400"/>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grpSp>
      <p:sp>
        <p:nvSpPr>
          <p:cNvPr id="20" name="我图网QQF4D2CD6C74639原创"/>
          <p:cNvSpPr txBox="1"/>
          <p:nvPr/>
        </p:nvSpPr>
        <p:spPr>
          <a:xfrm>
            <a:off x="1739298" y="2301012"/>
            <a:ext cx="8664158" cy="1014730"/>
          </a:xfrm>
          <a:prstGeom prst="rect">
            <a:avLst/>
          </a:prstGeom>
          <a:noFill/>
        </p:spPr>
        <p:txBody>
          <a:bodyPr wrap="square" rtlCol="0">
            <a:spAutoFit/>
          </a:bodyPr>
          <a:lstStyle/>
          <a:p>
            <a:pPr algn="ctr" defTabSz="914400"/>
            <a:r>
              <a:rPr lang="zh-CN" altLang="en-US" sz="6000" b="1" dirty="0">
                <a:gradFill>
                  <a:gsLst>
                    <a:gs pos="58000">
                      <a:srgbClr val="DA0000"/>
                    </a:gs>
                    <a:gs pos="100000">
                      <a:srgbClr val="C80000"/>
                    </a:gs>
                    <a:gs pos="0">
                      <a:srgbClr val="F20000"/>
                    </a:gs>
                  </a:gsLst>
                  <a:lin ang="5400000" scaled="0"/>
                </a:gradFill>
                <a:latin typeface="字魂95号-手刻宋" panose="00000500000000000000" pitchFamily="2" charset="-122"/>
                <a:ea typeface="字魂95号-手刻宋" panose="00000500000000000000" pitchFamily="2" charset="-122"/>
              </a:rPr>
              <a:t>学史感悟</a:t>
            </a:r>
            <a:endParaRPr lang="zh-CN" altLang="en-US" sz="6000" b="1" dirty="0">
              <a:gradFill>
                <a:gsLst>
                  <a:gs pos="58000">
                    <a:srgbClr val="DA0000"/>
                  </a:gs>
                  <a:gs pos="100000">
                    <a:srgbClr val="C80000"/>
                  </a:gs>
                  <a:gs pos="0">
                    <a:srgbClr val="F20000"/>
                  </a:gs>
                </a:gsLst>
                <a:lin ang="5400000" scaled="0"/>
              </a:gradFill>
              <a:latin typeface="字魂95号-手刻宋" panose="00000500000000000000" pitchFamily="2" charset="-122"/>
              <a:ea typeface="字魂95号-手刻宋" panose="00000500000000000000" pitchFamily="2" charset="-122"/>
            </a:endParaRPr>
          </a:p>
        </p:txBody>
      </p:sp>
      <p:grpSp>
        <p:nvGrpSpPr>
          <p:cNvPr id="11" name="组合 10"/>
          <p:cNvGrpSpPr/>
          <p:nvPr/>
        </p:nvGrpSpPr>
        <p:grpSpPr>
          <a:xfrm>
            <a:off x="4442702" y="874707"/>
            <a:ext cx="1319318" cy="724328"/>
            <a:chOff x="651723" y="1355572"/>
            <a:chExt cx="1319318" cy="724328"/>
          </a:xfrm>
        </p:grpSpPr>
        <p:grpSp>
          <p:nvGrpSpPr>
            <p:cNvPr id="12" name="组合 11"/>
            <p:cNvGrpSpPr/>
            <p:nvPr/>
          </p:nvGrpSpPr>
          <p:grpSpPr>
            <a:xfrm>
              <a:off x="651723" y="1355572"/>
              <a:ext cx="1319318" cy="724328"/>
              <a:chOff x="6205199" y="-1470443"/>
              <a:chExt cx="2475118" cy="1323336"/>
            </a:xfrm>
          </p:grpSpPr>
          <p:sp>
            <p:nvSpPr>
              <p:cNvPr id="22" name="Freeform 7"/>
              <p:cNvSpPr/>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defTabSz="914400">
                  <a:defRPr/>
                </a:pPr>
                <a:endParaRPr lang="zh-CN" altLang="en-US" kern="0">
                  <a:solidFill>
                    <a:srgbClr val="000000"/>
                  </a:solidFill>
                  <a:latin typeface="微软雅黑" panose="020B0503020204020204" charset="-122"/>
                  <a:ea typeface="等线" panose="02010600030101010101" pitchFamily="2" charset="-122"/>
                </a:endParaRPr>
              </a:p>
            </p:txBody>
          </p:sp>
          <p:sp>
            <p:nvSpPr>
              <p:cNvPr id="23" name="Freeform 7"/>
              <p:cNvSpPr/>
              <p:nvPr/>
            </p:nvSpPr>
            <p:spPr bwMode="auto">
              <a:xfrm>
                <a:off x="6205199" y="-1343504"/>
                <a:ext cx="2232247" cy="1196397"/>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defTabSz="914400">
                  <a:defRPr/>
                </a:pPr>
                <a:endParaRPr lang="zh-CN" altLang="en-US" b="1" kern="0" dirty="0">
                  <a:solidFill>
                    <a:srgbClr val="FFFFFF"/>
                  </a:solidFill>
                  <a:ea typeface="等线" panose="02010600030101010101" pitchFamily="2" charset="-122"/>
                </a:endParaRPr>
              </a:p>
            </p:txBody>
          </p:sp>
        </p:grpSp>
        <p:sp>
          <p:nvSpPr>
            <p:cNvPr id="21" name="Freeform 5"/>
            <p:cNvSpPr/>
            <p:nvPr/>
          </p:nvSpPr>
          <p:spPr bwMode="auto">
            <a:xfrm>
              <a:off x="1094087" y="1607554"/>
              <a:ext cx="345099" cy="345099"/>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C000"/>
            </a:solidFill>
            <a:ln>
              <a:noFill/>
            </a:ln>
            <a:effectLst/>
          </p:spPr>
          <p:txBody>
            <a:bodyPr vert="horz" wrap="square" lIns="91440" tIns="45720" rIns="91440" bIns="45720" numCol="1" anchor="t" anchorCtr="0" compatLnSpc="1"/>
            <a:lstStyle/>
            <a:p>
              <a:pPr defTabSz="914400">
                <a:defRPr/>
              </a:pPr>
              <a:endParaRPr lang="zh-CN" altLang="en-US" kern="0">
                <a:solidFill>
                  <a:prstClr val="black"/>
                </a:solidFill>
                <a:latin typeface="Noto Sans S Chinese Bold" panose="020B0800000000000000" pitchFamily="34" charset="-122"/>
                <a:ea typeface="Noto Sans S Chinese Bold" panose="020B0800000000000000" pitchFamily="34" charset="-122"/>
                <a:cs typeface="+mn-ea"/>
                <a:sym typeface="+mn-lt"/>
              </a:endParaRPr>
            </a:p>
          </p:txBody>
        </p:sp>
      </p:grpSp>
      <p:pic>
        <p:nvPicPr>
          <p:cNvPr id="4" name="图片 3"/>
          <p:cNvPicPr>
            <a:picLocks noChangeAspect="1"/>
          </p:cNvPicPr>
          <p:nvPr/>
        </p:nvPicPr>
        <p:blipFill>
          <a:blip r:embed="rId2"/>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773920" y="-55245"/>
            <a:ext cx="2042795" cy="2042795"/>
          </a:xfrm>
          <a:prstGeom prst="rect">
            <a:avLst/>
          </a:prstGeom>
        </p:spPr>
      </p:pic>
      <p:sp>
        <p:nvSpPr>
          <p:cNvPr id="25" name="矩形 24"/>
          <p:cNvSpPr/>
          <p:nvPr/>
        </p:nvSpPr>
        <p:spPr>
          <a:xfrm>
            <a:off x="1844675" y="1029970"/>
            <a:ext cx="8815070" cy="1753235"/>
          </a:xfrm>
          <a:prstGeom prst="rect">
            <a:avLst/>
          </a:prstGeom>
        </p:spPr>
        <p:txBody>
          <a:bodyPr wrap="square">
            <a:spAutoFit/>
          </a:bodyPr>
          <a:lstStyle/>
          <a:p>
            <a:pPr algn="just" defTabSz="913765">
              <a:lnSpc>
                <a:spcPct val="150000"/>
              </a:lnSpc>
            </a:pPr>
            <a:r>
              <a:rPr lang="en-US" altLang="zh-CN" sz="3600" kern="0" dirty="0">
                <a:solidFill>
                  <a:schemeClr val="tx1"/>
                </a:solidFill>
                <a:latin typeface="华文新魏" panose="02010800040101010101" charset="-122"/>
                <a:ea typeface="华文新魏" panose="02010800040101010101" charset="-122"/>
                <a:cs typeface="华文新魏" panose="02010800040101010101" charset="-122"/>
              </a:rPr>
              <a:t>    </a:t>
            </a:r>
            <a:r>
              <a:rPr lang="en-US" altLang="zh-CN" sz="3600" kern="0" dirty="0">
                <a:solidFill>
                  <a:schemeClr val="accent1"/>
                </a:solidFill>
                <a:latin typeface="华文新魏" panose="02010800040101010101" charset="-122"/>
                <a:ea typeface="华文新魏" panose="02010800040101010101" charset="-122"/>
                <a:cs typeface="华文新魏" panose="02010800040101010101" charset="-122"/>
              </a:rPr>
              <a:t> </a:t>
            </a:r>
            <a:r>
              <a:rPr lang="zh-CN" altLang="en-US" sz="3600" b="1">
                <a:solidFill>
                  <a:schemeClr val="accent1"/>
                </a:solidFill>
                <a:latin typeface="华文新魏" panose="02010800040101010101" charset="-122"/>
                <a:ea typeface="华文新魏" panose="02010800040101010101" charset="-122"/>
                <a:cs typeface="华文新魏" panose="02010800040101010101" charset="-122"/>
                <a:sym typeface="+mn-ea"/>
              </a:rPr>
              <a:t>一、以“史”铸魂，磨练坚定意志。</a:t>
            </a:r>
            <a:endParaRPr lang="zh-CN" altLang="en-US" sz="3600" b="1">
              <a:solidFill>
                <a:schemeClr val="accent1"/>
              </a:solidFill>
              <a:latin typeface="华文新魏" panose="02010800040101010101" charset="-122"/>
              <a:ea typeface="华文新魏" panose="02010800040101010101" charset="-122"/>
              <a:cs typeface="华文新魏" panose="02010800040101010101" charset="-122"/>
              <a:sym typeface="+mn-ea"/>
            </a:endParaRPr>
          </a:p>
          <a:p>
            <a:pPr algn="just" defTabSz="913765">
              <a:lnSpc>
                <a:spcPct val="150000"/>
              </a:lnSpc>
            </a:pPr>
            <a:endParaRPr lang="zh-CN" altLang="en-US" sz="3600" b="1" kern="0" dirty="0">
              <a:solidFill>
                <a:schemeClr val="accent1"/>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nvSpPr>
        <p:spPr>
          <a:xfrm>
            <a:off x="1040130" y="1987550"/>
            <a:ext cx="10241280" cy="3477875"/>
          </a:xfrm>
          <a:prstGeom prst="rect">
            <a:avLst/>
          </a:prstGeom>
          <a:noFill/>
        </p:spPr>
        <p:txBody>
          <a:bodyPr wrap="square" rtlCol="0" anchor="t">
            <a:spAutoFit/>
          </a:bodyPr>
          <a:lstStyle/>
          <a:p>
            <a:r>
              <a:rPr lang="en-US" altLang="zh-CN" sz="2400" dirty="0">
                <a:solidFill>
                  <a:schemeClr val="tx1"/>
                </a:solidFill>
                <a:latin typeface="宋体" panose="02010600030101010101" pitchFamily="2" charset="-122"/>
                <a:ea typeface="宋体" panose="02010600030101010101" pitchFamily="2" charset="-122"/>
                <a:sym typeface="+mn-ea"/>
              </a:rPr>
              <a:t>   </a:t>
            </a:r>
            <a:r>
              <a:rPr lang="en-US" altLang="zh-CN" sz="2800" dirty="0">
                <a:solidFill>
                  <a:schemeClr val="tx1"/>
                </a:solidFill>
                <a:latin typeface="宋体" panose="02010600030101010101" pitchFamily="2" charset="-122"/>
                <a:ea typeface="宋体" panose="02010600030101010101" pitchFamily="2" charset="-122"/>
                <a:sym typeface="+mn-ea"/>
              </a:rPr>
              <a:t> </a:t>
            </a:r>
            <a:r>
              <a:rPr lang="zh-CN" altLang="en-US" sz="2800" b="1" dirty="0">
                <a:latin typeface="宋体" panose="02010600030101010101" pitchFamily="2" charset="-122"/>
                <a:ea typeface="宋体" panose="02010600030101010101" pitchFamily="2" charset="-122"/>
                <a:sym typeface="+mn-ea"/>
              </a:rPr>
              <a:t>回顾中国共产党的光辉历程，党领导人民在一系列艰苦条件和恶劣环境中，实现了从“站起来”到“富起来”再到“强起来”的伟大飞跃，这些伟大成果的取得离不开坚强的意志。我们要向老一辈共产党员学习，挺起精神脊梁，做好红色精神的传承人，在各种复杂环境中磨练坚定意志，做立场坚定、意志坚强、行动坚决的表率。</a:t>
            </a:r>
            <a:endParaRPr lang="zh-CN" altLang="en-US" sz="2800" b="1" dirty="0">
              <a:latin typeface="宋体" panose="02010600030101010101" pitchFamily="2" charset="-122"/>
              <a:ea typeface="宋体" panose="02010600030101010101" pitchFamily="2" charset="-122"/>
            </a:endParaRPr>
          </a:p>
          <a:p>
            <a:endParaRPr lang="zh-CN" altLang="en-US" sz="2400" b="1" dirty="0">
              <a:latin typeface="宋体" panose="02010600030101010101" pitchFamily="2" charset="-122"/>
              <a:ea typeface="宋体" panose="02010600030101010101" pitchFamily="2" charset="-122"/>
            </a:endParaRPr>
          </a:p>
          <a:p>
            <a:endParaRPr lang="zh-CN" altLang="en-US" sz="2800" dirty="0">
              <a:solidFill>
                <a:schemeClr val="tx1"/>
              </a:solidFill>
              <a:latin typeface="宋体" panose="02010600030101010101" pitchFamily="2" charset="-122"/>
              <a:ea typeface="宋体" panose="02010600030101010101" pitchFamily="2" charset="-122"/>
            </a:endParaRPr>
          </a:p>
        </p:txBody>
      </p:sp>
      <p:pic>
        <p:nvPicPr>
          <p:cNvPr id="33" name="图片 32"/>
          <p:cNvPicPr>
            <a:picLocks noChangeAspect="1"/>
          </p:cNvPicPr>
          <p:nvPr/>
        </p:nvPicPr>
        <p:blipFill rotWithShape="1">
          <a:blip r:embed="rId2">
            <a:extLst>
              <a:ext uri="{28A0092B-C50C-407E-A947-70E740481C1C}">
                <a14:useLocalDpi xmlns:a14="http://schemas.microsoft.com/office/drawing/2010/main" val="0"/>
              </a:ext>
            </a:extLst>
          </a:blip>
          <a:srcRect l="6296" t="16296" r="3519" b="15741"/>
          <a:stretch>
            <a:fillRect/>
          </a:stretch>
        </p:blipFill>
        <p:spPr>
          <a:xfrm>
            <a:off x="-90" y="4464841"/>
            <a:ext cx="3175620" cy="2393126"/>
          </a:xfrm>
          <a:prstGeom prst="rect">
            <a:avLst/>
          </a:prstGeom>
        </p:spPr>
      </p:pic>
      <p:pic>
        <p:nvPicPr>
          <p:cNvPr id="4" name="图片 3"/>
          <p:cNvPicPr>
            <a:picLocks noChangeAspect="1"/>
          </p:cNvPicPr>
          <p:nvPr/>
        </p:nvPicPr>
        <p:blipFill>
          <a:blip r:embed="rId3"/>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95840" y="-92075"/>
            <a:ext cx="2042795" cy="2042795"/>
          </a:xfrm>
          <a:prstGeom prst="rect">
            <a:avLst/>
          </a:prstGeom>
        </p:spPr>
      </p:pic>
      <p:sp>
        <p:nvSpPr>
          <p:cNvPr id="25" name="矩形 24"/>
          <p:cNvSpPr/>
          <p:nvPr/>
        </p:nvSpPr>
        <p:spPr>
          <a:xfrm>
            <a:off x="1775460" y="947420"/>
            <a:ext cx="8815070" cy="922020"/>
          </a:xfrm>
          <a:prstGeom prst="rect">
            <a:avLst/>
          </a:prstGeom>
        </p:spPr>
        <p:txBody>
          <a:bodyPr wrap="square">
            <a:spAutoFit/>
          </a:bodyPr>
          <a:lstStyle/>
          <a:p>
            <a:pPr algn="just" defTabSz="913765">
              <a:lnSpc>
                <a:spcPct val="150000"/>
              </a:lnSpc>
            </a:pPr>
            <a:r>
              <a:rPr lang="en-US" altLang="zh-CN" sz="3600" kern="0" dirty="0">
                <a:solidFill>
                  <a:schemeClr val="accent1"/>
                </a:solidFill>
                <a:latin typeface="华文新魏" panose="02010800040101010101" charset="-122"/>
                <a:ea typeface="华文新魏" panose="02010800040101010101" charset="-122"/>
                <a:cs typeface="华文新魏" panose="02010800040101010101" charset="-122"/>
              </a:rPr>
              <a:t>     </a:t>
            </a:r>
            <a:r>
              <a:rPr lang="zh-CN" altLang="en-US" sz="3600" b="1">
                <a:solidFill>
                  <a:schemeClr val="accent1"/>
                </a:solidFill>
                <a:latin typeface="华文新魏" panose="02010800040101010101" charset="-122"/>
                <a:ea typeface="华文新魏" panose="02010800040101010101" charset="-122"/>
                <a:cs typeface="华文新魏" panose="02010800040101010101" charset="-122"/>
                <a:sym typeface="+mn-ea"/>
              </a:rPr>
              <a:t>二、以“史”增信，树立理想信念。</a:t>
            </a:r>
            <a:r>
              <a:rPr lang="en-US" altLang="zh-CN" sz="3600" b="1">
                <a:solidFill>
                  <a:schemeClr val="accent1"/>
                </a:solidFill>
                <a:latin typeface="华文新魏" panose="02010800040101010101" charset="-122"/>
                <a:ea typeface="华文新魏" panose="02010800040101010101" charset="-122"/>
                <a:cs typeface="华文新魏" panose="02010800040101010101" charset="-122"/>
                <a:sym typeface="+mn-ea"/>
              </a:rPr>
              <a:t> </a:t>
            </a:r>
            <a:endParaRPr lang="en-US" altLang="zh-CN" sz="3600" b="1" kern="0" dirty="0">
              <a:solidFill>
                <a:schemeClr val="accent1"/>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nvSpPr>
        <p:spPr>
          <a:xfrm>
            <a:off x="849630" y="2042795"/>
            <a:ext cx="10052050" cy="2676525"/>
          </a:xfrm>
          <a:prstGeom prst="rect">
            <a:avLst/>
          </a:prstGeom>
          <a:noFill/>
        </p:spPr>
        <p:txBody>
          <a:bodyPr wrap="square" rtlCol="0" anchor="t">
            <a:spAutoFit/>
          </a:bodyPr>
          <a:lstStyle/>
          <a:p>
            <a:r>
              <a:rPr lang="en-US" altLang="zh-CN" sz="2400" b="1" dirty="0">
                <a:solidFill>
                  <a:schemeClr val="tx1"/>
                </a:solidFill>
                <a:latin typeface="宋体" panose="02010600030101010101" pitchFamily="2" charset="-122"/>
                <a:sym typeface="+mn-ea"/>
              </a:rPr>
              <a:t>   </a:t>
            </a:r>
            <a:r>
              <a:rPr lang="en-US" altLang="zh-CN" sz="2800" b="1" dirty="0">
                <a:solidFill>
                  <a:schemeClr val="tx1"/>
                </a:solidFill>
                <a:latin typeface="宋体" panose="02010600030101010101" pitchFamily="2" charset="-122"/>
                <a:sym typeface="+mn-ea"/>
              </a:rPr>
              <a:t> </a:t>
            </a:r>
            <a:r>
              <a:rPr lang="zh-CN" altLang="en-US" sz="2800" b="1" dirty="0">
                <a:solidFill>
                  <a:schemeClr val="tx1"/>
                </a:solidFill>
                <a:latin typeface="宋体" panose="02010600030101010101" pitchFamily="2" charset="-122"/>
                <a:ea typeface="宋体" panose="02010600030101010101" pitchFamily="2" charset="-122"/>
                <a:sym typeface="+mn-ea"/>
              </a:rPr>
              <a:t>党的百年奋斗史是充满着理想和信念光辉的宝库，从红船精神到井冈山精神、长征精神、延安精神，党的革命精神都是中国共产党人理想信念绽放的花朵。风云激荡的党史告诉我们，信仰信念是一种选择更是一种坚守。我们要在党史学习中筑牢信仰之基、高扬信念之旗、凝聚信心之力，把学习成果转换为不可动摇的理想信念，持之以恒发扬党的优良传统和作风。</a:t>
            </a:r>
            <a:endParaRPr lang="zh-CN" altLang="en-US" sz="2800" b="1" dirty="0">
              <a:solidFill>
                <a:schemeClr val="tx1"/>
              </a:solidFill>
              <a:latin typeface="宋体" panose="02010600030101010101" pitchFamily="2" charset="-122"/>
              <a:ea typeface="宋体" panose="02010600030101010101" pitchFamily="2" charset="-122"/>
              <a:sym typeface="+mn-ea"/>
            </a:endParaRPr>
          </a:p>
        </p:txBody>
      </p:sp>
      <p:pic>
        <p:nvPicPr>
          <p:cNvPr id="82" name="图片 81"/>
          <p:cNvPicPr>
            <a:picLocks noChangeAspect="1"/>
          </p:cNvPicPr>
          <p:nvPr/>
        </p:nvPicPr>
        <p:blipFill rotWithShape="1">
          <a:blip r:embed="rId2" cstate="hqprint">
            <a:extLst>
              <a:ext uri="{28A0092B-C50C-407E-A947-70E740481C1C}">
                <a14:useLocalDpi xmlns:a14="http://schemas.microsoft.com/office/drawing/2010/main" val="0"/>
              </a:ext>
            </a:extLst>
          </a:blip>
          <a:srcRect/>
          <a:stretch>
            <a:fillRect/>
          </a:stretch>
        </p:blipFill>
        <p:spPr>
          <a:xfrm>
            <a:off x="73" y="4819102"/>
            <a:ext cx="2534670" cy="2039102"/>
          </a:xfrm>
          <a:prstGeom prst="rect">
            <a:avLst/>
          </a:prstGeom>
        </p:spPr>
      </p:pic>
      <p:pic>
        <p:nvPicPr>
          <p:cNvPr id="4" name="图片 3"/>
          <p:cNvPicPr>
            <a:picLocks noChangeAspect="1"/>
          </p:cNvPicPr>
          <p:nvPr/>
        </p:nvPicPr>
        <p:blipFill>
          <a:blip r:embed="rId3"/>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4444"/>
          <p:cNvPicPr>
            <a:picLocks noChangeAspect="1"/>
          </p:cNvPicPr>
          <p:nvPr/>
        </p:nvPicPr>
        <p:blipFill>
          <a:blip r:embed="rId1"/>
          <a:stretch>
            <a:fillRect/>
          </a:stretch>
        </p:blipFill>
        <p:spPr>
          <a:xfrm>
            <a:off x="0" y="3980815"/>
            <a:ext cx="12192000" cy="2877185"/>
          </a:xfrm>
          <a:prstGeom prst="rect">
            <a:avLst/>
          </a:prstGeom>
        </p:spPr>
      </p:pic>
      <p:sp>
        <p:nvSpPr>
          <p:cNvPr id="12" name="我图网QQF4D2CD6C74639原创"/>
          <p:cNvSpPr txBox="1"/>
          <p:nvPr/>
        </p:nvSpPr>
        <p:spPr>
          <a:xfrm>
            <a:off x="4330012" y="980636"/>
            <a:ext cx="4537693" cy="584775"/>
          </a:xfrm>
          <a:prstGeom prst="rect">
            <a:avLst/>
          </a:prstGeom>
          <a:noFill/>
        </p:spPr>
        <p:txBody>
          <a:bodyPr wrap="square" rtlCol="0">
            <a:spAutoFit/>
          </a:bodyPr>
          <a:lstStyle/>
          <a:p>
            <a:pPr algn="ctr" defTabSz="914400"/>
            <a:r>
              <a:rPr lang="zh-CN" altLang="en-US" sz="3200" dirty="0">
                <a:solidFill>
                  <a:srgbClr val="9D1721"/>
                </a:solidFill>
                <a:latin typeface="字魂59号-创粗黑" pitchFamily="2" charset="-122"/>
                <a:ea typeface="字魂59号-创粗黑" pitchFamily="2" charset="-122"/>
              </a:rPr>
              <a:t>第一部分</a:t>
            </a:r>
            <a:endParaRPr lang="zh-CN" altLang="zh-CN" sz="3200" dirty="0">
              <a:solidFill>
                <a:srgbClr val="9D1721"/>
              </a:solidFill>
              <a:latin typeface="字魂59号-创粗黑" pitchFamily="2" charset="-122"/>
              <a:ea typeface="字魂59号-创粗黑" pitchFamily="2" charset="-122"/>
            </a:endParaRPr>
          </a:p>
        </p:txBody>
      </p:sp>
      <p:cxnSp>
        <p:nvCxnSpPr>
          <p:cNvPr id="14" name="直接连接符 13"/>
          <p:cNvCxnSpPr/>
          <p:nvPr/>
        </p:nvCxnSpPr>
        <p:spPr>
          <a:xfrm>
            <a:off x="6472105" y="1923323"/>
            <a:ext cx="3667575" cy="0"/>
          </a:xfrm>
          <a:prstGeom prst="line">
            <a:avLst/>
          </a:prstGeom>
          <a:noFill/>
          <a:ln w="28575" cap="flat" cmpd="sng" algn="ctr">
            <a:solidFill>
              <a:srgbClr val="E72D1E"/>
            </a:solidFill>
            <a:prstDash val="solid"/>
            <a:miter lim="800000"/>
          </a:ln>
          <a:effectLst/>
        </p:spPr>
      </p:cxnSp>
      <p:cxnSp>
        <p:nvCxnSpPr>
          <p:cNvPr id="15" name="直接连接符 14"/>
          <p:cNvCxnSpPr/>
          <p:nvPr/>
        </p:nvCxnSpPr>
        <p:spPr>
          <a:xfrm>
            <a:off x="1859280" y="1923323"/>
            <a:ext cx="3612130" cy="0"/>
          </a:xfrm>
          <a:prstGeom prst="line">
            <a:avLst/>
          </a:prstGeom>
          <a:noFill/>
          <a:ln w="28575" cap="flat" cmpd="sng" algn="ctr">
            <a:solidFill>
              <a:srgbClr val="E72D1E"/>
            </a:solidFill>
            <a:prstDash val="solid"/>
            <a:miter lim="800000"/>
          </a:ln>
          <a:effectLst/>
        </p:spPr>
      </p:cxnSp>
      <p:grpSp>
        <p:nvGrpSpPr>
          <p:cNvPr id="16" name="组合 15"/>
          <p:cNvGrpSpPr/>
          <p:nvPr/>
        </p:nvGrpSpPr>
        <p:grpSpPr>
          <a:xfrm>
            <a:off x="5572794" y="1795182"/>
            <a:ext cx="797928" cy="258522"/>
            <a:chOff x="6759082" y="3978812"/>
            <a:chExt cx="797928" cy="258522"/>
          </a:xfrm>
          <a:gradFill>
            <a:gsLst>
              <a:gs pos="0">
                <a:srgbClr val="C00000"/>
              </a:gs>
              <a:gs pos="100000">
                <a:srgbClr val="E72D1E"/>
              </a:gs>
            </a:gsLst>
            <a:lin ang="18900000" scaled="1"/>
          </a:gradFill>
        </p:grpSpPr>
        <p:sp>
          <p:nvSpPr>
            <p:cNvPr id="17" name="五角星 16"/>
            <p:cNvSpPr/>
            <p:nvPr/>
          </p:nvSpPr>
          <p:spPr>
            <a:xfrm>
              <a:off x="7028785" y="3978812"/>
              <a:ext cx="258522" cy="258522"/>
            </a:xfrm>
            <a:prstGeom prst="star5">
              <a:avLst/>
            </a:prstGeom>
            <a:grpFill/>
            <a:ln w="12700" cap="flat" cmpd="sng" algn="ctr">
              <a:noFill/>
              <a:prstDash val="solid"/>
              <a:miter lim="800000"/>
            </a:ln>
            <a:effectLst/>
          </p:spPr>
          <p:txBody>
            <a:bodyPr rtlCol="0" anchor="ctr"/>
            <a:lstStyle/>
            <a:p>
              <a:pPr algn="ctr" defTabSz="914400">
                <a:defRPr/>
              </a:pPr>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sp>
          <p:nvSpPr>
            <p:cNvPr id="18" name="五角星 17"/>
            <p:cNvSpPr/>
            <p:nvPr/>
          </p:nvSpPr>
          <p:spPr>
            <a:xfrm>
              <a:off x="7367082" y="4013109"/>
              <a:ext cx="189928" cy="189928"/>
            </a:xfrm>
            <a:prstGeom prst="star5">
              <a:avLst/>
            </a:prstGeom>
            <a:grpFill/>
            <a:ln w="12700" cap="flat" cmpd="sng" algn="ctr">
              <a:noFill/>
              <a:prstDash val="solid"/>
              <a:miter lim="800000"/>
            </a:ln>
            <a:effectLst/>
          </p:spPr>
          <p:txBody>
            <a:bodyPr rtlCol="0" anchor="ctr"/>
            <a:lstStyle/>
            <a:p>
              <a:pPr algn="ctr" defTabSz="914400">
                <a:defRPr/>
              </a:pPr>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sp>
          <p:nvSpPr>
            <p:cNvPr id="19" name="五角星 18"/>
            <p:cNvSpPr/>
            <p:nvPr/>
          </p:nvSpPr>
          <p:spPr>
            <a:xfrm>
              <a:off x="6759082" y="4013109"/>
              <a:ext cx="189928" cy="189928"/>
            </a:xfrm>
            <a:prstGeom prst="star5">
              <a:avLst/>
            </a:prstGeom>
            <a:grpFill/>
            <a:ln w="12700" cap="flat" cmpd="sng" algn="ctr">
              <a:noFill/>
              <a:prstDash val="solid"/>
              <a:miter lim="800000"/>
            </a:ln>
            <a:effectLst/>
          </p:spPr>
          <p:txBody>
            <a:bodyPr rtlCol="0" anchor="ctr"/>
            <a:lstStyle/>
            <a:p>
              <a:pPr algn="ctr" defTabSz="914400">
                <a:defRPr/>
              </a:pPr>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grpSp>
      <p:sp>
        <p:nvSpPr>
          <p:cNvPr id="20" name="我图网QQF4D2CD6C74639原创"/>
          <p:cNvSpPr txBox="1"/>
          <p:nvPr/>
        </p:nvSpPr>
        <p:spPr>
          <a:xfrm>
            <a:off x="1559368" y="2193064"/>
            <a:ext cx="9073072" cy="2122805"/>
          </a:xfrm>
          <a:prstGeom prst="rect">
            <a:avLst/>
          </a:prstGeom>
          <a:noFill/>
        </p:spPr>
        <p:txBody>
          <a:bodyPr wrap="square" rtlCol="0">
            <a:spAutoFit/>
          </a:bodyPr>
          <a:lstStyle/>
          <a:p>
            <a:pPr algn="ctr" defTabSz="914400"/>
            <a:r>
              <a:rPr lang="zh-CN" altLang="en-US" sz="6600" b="1" kern="0" dirty="0">
                <a:solidFill>
                  <a:srgbClr val="C00000"/>
                </a:solidFill>
                <a:effectLst>
                  <a:outerShdw dist="25400" sx="1000" sy="1000" algn="ctr" rotWithShape="0">
                    <a:srgbClr val="000000"/>
                  </a:outerShdw>
                </a:effectLst>
                <a:latin typeface="字魂95号-手刻宋" panose="00000500000000000000" pitchFamily="2" charset="-122"/>
                <a:ea typeface="字魂95号-手刻宋" panose="00000500000000000000" pitchFamily="2" charset="-122"/>
                <a:cs typeface="+mn-ea"/>
                <a:sym typeface="+mn-lt"/>
              </a:rPr>
              <a:t>暴动背景</a:t>
            </a:r>
            <a:endParaRPr lang="en-US" altLang="zh-CN" sz="6600" b="1" kern="0" dirty="0">
              <a:solidFill>
                <a:srgbClr val="C00000"/>
              </a:solidFill>
              <a:effectLst>
                <a:outerShdw dist="25400" sx="1000" sy="1000" algn="ctr" rotWithShape="0">
                  <a:srgbClr val="000000"/>
                </a:outerShdw>
              </a:effectLst>
              <a:latin typeface="字魂95号-手刻宋" panose="00000500000000000000" pitchFamily="2" charset="-122"/>
              <a:ea typeface="字魂95号-手刻宋" panose="00000500000000000000" pitchFamily="2" charset="-122"/>
              <a:cs typeface="+mn-ea"/>
              <a:sym typeface="+mn-lt"/>
            </a:endParaRPr>
          </a:p>
          <a:p>
            <a:pPr algn="ctr" defTabSz="914400"/>
            <a:endParaRPr lang="zh-CN" altLang="zh-CN" sz="6600" b="1" dirty="0">
              <a:gradFill>
                <a:gsLst>
                  <a:gs pos="58000">
                    <a:srgbClr val="DA0000"/>
                  </a:gs>
                  <a:gs pos="100000">
                    <a:srgbClr val="C80000"/>
                  </a:gs>
                  <a:gs pos="0">
                    <a:srgbClr val="F20000"/>
                  </a:gs>
                </a:gsLst>
                <a:lin ang="5400000" scaled="0"/>
              </a:gradFill>
              <a:latin typeface="字魂95号-手刻宋" panose="00000500000000000000" pitchFamily="2" charset="-122"/>
              <a:ea typeface="字魂95号-手刻宋" panose="00000500000000000000" pitchFamily="2" charset="-122"/>
            </a:endParaRPr>
          </a:p>
        </p:txBody>
      </p:sp>
      <p:grpSp>
        <p:nvGrpSpPr>
          <p:cNvPr id="11" name="组合 10"/>
          <p:cNvGrpSpPr/>
          <p:nvPr/>
        </p:nvGrpSpPr>
        <p:grpSpPr>
          <a:xfrm>
            <a:off x="4253476" y="863351"/>
            <a:ext cx="1319318" cy="724328"/>
            <a:chOff x="651723" y="1355572"/>
            <a:chExt cx="1319318" cy="724328"/>
          </a:xfrm>
        </p:grpSpPr>
        <p:grpSp>
          <p:nvGrpSpPr>
            <p:cNvPr id="21" name="组合 20"/>
            <p:cNvGrpSpPr/>
            <p:nvPr/>
          </p:nvGrpSpPr>
          <p:grpSpPr>
            <a:xfrm>
              <a:off x="651723" y="1355572"/>
              <a:ext cx="1319318" cy="724328"/>
              <a:chOff x="6205199" y="-1470443"/>
              <a:chExt cx="2475118" cy="1323336"/>
            </a:xfrm>
          </p:grpSpPr>
          <p:sp>
            <p:nvSpPr>
              <p:cNvPr id="23" name="Freeform 7"/>
              <p:cNvSpPr/>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defTabSz="914400">
                  <a:defRPr/>
                </a:pPr>
                <a:endParaRPr lang="zh-CN" altLang="en-US" kern="0">
                  <a:solidFill>
                    <a:srgbClr val="000000"/>
                  </a:solidFill>
                  <a:latin typeface="微软雅黑" panose="020B0503020204020204" charset="-122"/>
                  <a:ea typeface="等线" panose="02010600030101010101" pitchFamily="2" charset="-122"/>
                </a:endParaRPr>
              </a:p>
            </p:txBody>
          </p:sp>
          <p:sp>
            <p:nvSpPr>
              <p:cNvPr id="24" name="Freeform 7"/>
              <p:cNvSpPr/>
              <p:nvPr/>
            </p:nvSpPr>
            <p:spPr bwMode="auto">
              <a:xfrm>
                <a:off x="6205199" y="-1343504"/>
                <a:ext cx="2232247" cy="1196397"/>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defTabSz="914400">
                  <a:defRPr/>
                </a:pPr>
                <a:endParaRPr lang="zh-CN" altLang="en-US" b="1" kern="0" dirty="0">
                  <a:solidFill>
                    <a:srgbClr val="FFFFFF"/>
                  </a:solidFill>
                  <a:ea typeface="等线" panose="02010600030101010101" pitchFamily="2" charset="-122"/>
                </a:endParaRPr>
              </a:p>
            </p:txBody>
          </p:sp>
        </p:grpSp>
        <p:sp>
          <p:nvSpPr>
            <p:cNvPr id="22" name="Freeform 5"/>
            <p:cNvSpPr/>
            <p:nvPr/>
          </p:nvSpPr>
          <p:spPr bwMode="auto">
            <a:xfrm>
              <a:off x="1094087" y="1607554"/>
              <a:ext cx="345099" cy="345099"/>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C000"/>
            </a:solidFill>
            <a:ln>
              <a:noFill/>
            </a:ln>
            <a:effectLst/>
          </p:spPr>
          <p:txBody>
            <a:bodyPr vert="horz" wrap="square" lIns="91440" tIns="45720" rIns="91440" bIns="45720" numCol="1" anchor="t" anchorCtr="0" compatLnSpc="1"/>
            <a:lstStyle/>
            <a:p>
              <a:pPr defTabSz="914400">
                <a:defRPr/>
              </a:pPr>
              <a:endParaRPr lang="zh-CN" altLang="en-US" kern="0">
                <a:solidFill>
                  <a:prstClr val="black"/>
                </a:solidFill>
                <a:latin typeface="Noto Sans S Chinese Bold" panose="020B0800000000000000" pitchFamily="34" charset="-122"/>
                <a:ea typeface="Noto Sans S Chinese Bold" panose="020B0800000000000000" pitchFamily="34" charset="-122"/>
                <a:cs typeface="+mn-ea"/>
                <a:sym typeface="+mn-lt"/>
              </a:endParaRPr>
            </a:p>
          </p:txBody>
        </p:sp>
      </p:grpSp>
      <p:pic>
        <p:nvPicPr>
          <p:cNvPr id="4" name="图片 3"/>
          <p:cNvPicPr>
            <a:picLocks noChangeAspect="1"/>
          </p:cNvPicPr>
          <p:nvPr/>
        </p:nvPicPr>
        <p:blipFill>
          <a:blip r:embed="rId2"/>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222230" y="-55245"/>
            <a:ext cx="2042795" cy="2042795"/>
          </a:xfrm>
          <a:prstGeom prst="rect">
            <a:avLst/>
          </a:prstGeom>
        </p:spPr>
      </p:pic>
      <p:sp>
        <p:nvSpPr>
          <p:cNvPr id="25" name="矩形 24"/>
          <p:cNvSpPr/>
          <p:nvPr/>
        </p:nvSpPr>
        <p:spPr>
          <a:xfrm>
            <a:off x="2298700" y="662940"/>
            <a:ext cx="8815070" cy="922020"/>
          </a:xfrm>
          <a:prstGeom prst="rect">
            <a:avLst/>
          </a:prstGeom>
        </p:spPr>
        <p:txBody>
          <a:bodyPr wrap="square">
            <a:spAutoFit/>
          </a:bodyPr>
          <a:lstStyle/>
          <a:p>
            <a:pPr algn="just" defTabSz="913765">
              <a:lnSpc>
                <a:spcPct val="150000"/>
              </a:lnSpc>
            </a:pPr>
            <a:r>
              <a:rPr lang="en-US" altLang="zh-CN" sz="3600" kern="0" dirty="0">
                <a:solidFill>
                  <a:schemeClr val="accent1"/>
                </a:solidFill>
                <a:latin typeface="华文新魏" panose="02010800040101010101" charset="-122"/>
                <a:ea typeface="华文新魏" panose="02010800040101010101" charset="-122"/>
                <a:cs typeface="华文新魏" panose="02010800040101010101" charset="-122"/>
              </a:rPr>
              <a:t>  </a:t>
            </a:r>
            <a:r>
              <a:rPr lang="zh-CN" altLang="en-US" sz="3600" b="1">
                <a:solidFill>
                  <a:schemeClr val="accent1"/>
                </a:solidFill>
                <a:latin typeface="华文新魏" panose="02010800040101010101" charset="-122"/>
                <a:ea typeface="华文新魏" panose="02010800040101010101" charset="-122"/>
                <a:cs typeface="华文新魏" panose="02010800040101010101" charset="-122"/>
                <a:sym typeface="+mn-ea"/>
              </a:rPr>
              <a:t>三、以“史”促行，积极为民服务。</a:t>
            </a:r>
            <a:r>
              <a:rPr lang="en-US" altLang="zh-CN" sz="3600" b="1">
                <a:solidFill>
                  <a:schemeClr val="accent1"/>
                </a:solidFill>
                <a:latin typeface="华文新魏" panose="02010800040101010101" charset="-122"/>
                <a:ea typeface="华文新魏" panose="02010800040101010101" charset="-122"/>
                <a:cs typeface="华文新魏" panose="02010800040101010101" charset="-122"/>
                <a:sym typeface="+mn-ea"/>
              </a:rPr>
              <a:t> </a:t>
            </a:r>
            <a:endParaRPr lang="en-US" altLang="zh-CN" sz="3600" b="1" kern="0" dirty="0">
              <a:solidFill>
                <a:schemeClr val="accent1"/>
              </a:solidFill>
              <a:latin typeface="华文新魏" panose="02010800040101010101" charset="-122"/>
              <a:ea typeface="华文新魏" panose="02010800040101010101" charset="-122"/>
              <a:cs typeface="华文新魏" panose="02010800040101010101" charset="-122"/>
              <a:sym typeface="+mn-ea"/>
            </a:endParaRPr>
          </a:p>
        </p:txBody>
      </p:sp>
      <p:sp>
        <p:nvSpPr>
          <p:cNvPr id="2" name="文本框 1"/>
          <p:cNvSpPr txBox="1"/>
          <p:nvPr/>
        </p:nvSpPr>
        <p:spPr>
          <a:xfrm>
            <a:off x="1021715" y="1668145"/>
            <a:ext cx="9200515" cy="3969385"/>
          </a:xfrm>
          <a:prstGeom prst="rect">
            <a:avLst/>
          </a:prstGeom>
          <a:noFill/>
        </p:spPr>
        <p:txBody>
          <a:bodyPr wrap="square" rtlCol="0" anchor="t">
            <a:spAutoFit/>
          </a:bodyPr>
          <a:lstStyle/>
          <a:p>
            <a:r>
              <a:rPr lang="en-US" altLang="zh-CN" sz="2400" dirty="0">
                <a:solidFill>
                  <a:schemeClr val="tx1"/>
                </a:solidFill>
                <a:latin typeface="宋体" panose="02010600030101010101" pitchFamily="2" charset="-122"/>
                <a:sym typeface="+mn-ea"/>
              </a:rPr>
              <a:t>   </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学习的目的在于运用，有没有提高为人民群众办实事的本领，检验着党史学习教育的成效。通过党史学习教育，深刻认识党的性质宗旨，增进同人民群众的感情，才能更好地为人民办实事。作为新时代的青年党员，要在党史学习教育中不断增强责任意识，勇于担当作为，把人民群众的小事作为自己的大事，把人民群众关心的事情作为工作重心，急群众之所急，想群众之所想，解决好人民群众最关心、最直接、最现实的利益问题，用实干赢得群众的点赞和认可。</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8" name="图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3220" y="4613275"/>
            <a:ext cx="2938780" cy="2244725"/>
          </a:xfrm>
          <a:prstGeom prst="rect">
            <a:avLst/>
          </a:prstGeom>
        </p:spPr>
      </p:pic>
      <p:pic>
        <p:nvPicPr>
          <p:cNvPr id="4" name="图片 3"/>
          <p:cNvPicPr>
            <a:picLocks noChangeAspect="1"/>
          </p:cNvPicPr>
          <p:nvPr/>
        </p:nvPicPr>
        <p:blipFill>
          <a:blip r:embed="rId3"/>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文本框 1"/>
          <p:cNvSpPr txBox="1"/>
          <p:nvPr/>
        </p:nvSpPr>
        <p:spPr>
          <a:xfrm>
            <a:off x="902653" y="582930"/>
            <a:ext cx="6088062" cy="5692775"/>
          </a:xfrm>
          <a:prstGeom prst="rect">
            <a:avLst/>
          </a:prstGeom>
          <a:noFill/>
          <a:ln w="9525">
            <a:noFill/>
          </a:ln>
        </p:spPr>
        <p:txBody>
          <a:bodyPr wrap="square" anchor="t" anchorCtr="0">
            <a:spAutoFit/>
          </a:bodyPr>
          <a:lstStyle/>
          <a:p>
            <a:pPr indent="812800"/>
            <a:r>
              <a:rPr lang="zh-CN" sz="2800" b="1" dirty="0">
                <a:ea typeface="宋体" panose="02010600030101010101" pitchFamily="2" charset="-122"/>
                <a:cs typeface="+mn-lt"/>
              </a:rPr>
              <a:t>1927年9月，中共平和县委成立后，抽调农会的青壮年会员30多人组成工农自卫军常备队。10月8日，朱德、陈毅等率领的部分南昌起义部队从广东回师北上途经平和，指示要加强农民自卫军的建设。</a:t>
            </a:r>
            <a:endParaRPr lang="zh-CN" sz="2800" b="1" dirty="0">
              <a:ea typeface="宋体" panose="02010600030101010101" pitchFamily="2" charset="-122"/>
              <a:cs typeface="+mn-lt"/>
            </a:endParaRPr>
          </a:p>
          <a:p>
            <a:pPr indent="812800"/>
            <a:r>
              <a:rPr lang="zh-CN" sz="2800" b="1" dirty="0">
                <a:ea typeface="宋体" panose="02010600030101010101" pitchFamily="2" charset="-122"/>
                <a:cs typeface="+mn-lt"/>
                <a:sym typeface="+mn-ea"/>
              </a:rPr>
              <a:t>1927年底，中共福建临时省委负责人罗明再次来到平和长乐乡，全面传达与贯彻党的八七会议精神和毛泽东提出的“要非常注意军事，须知政权是枪杆子取得的”思想。随后，罗明邀请赵自选从广州来到平和长乐乡，具体帮助平和县委研究武装斗争计划。</a:t>
            </a:r>
            <a:endParaRPr lang="zh-CN" sz="2800" b="1" dirty="0">
              <a:ea typeface="宋体" panose="02010600030101010101" pitchFamily="2" charset="-122"/>
              <a:cs typeface="+mn-lt"/>
            </a:endParaRPr>
          </a:p>
        </p:txBody>
      </p:sp>
      <p:pic>
        <p:nvPicPr>
          <p:cNvPr id="17412" name="图片 9"/>
          <p:cNvPicPr/>
          <p:nvPr/>
        </p:nvPicPr>
        <p:blipFill>
          <a:blip r:embed="rId1"/>
          <a:stretch>
            <a:fillRect/>
          </a:stretch>
        </p:blipFill>
        <p:spPr>
          <a:xfrm>
            <a:off x="7684770" y="1043940"/>
            <a:ext cx="3616960" cy="3573145"/>
          </a:xfrm>
          <a:prstGeom prst="rect">
            <a:avLst/>
          </a:prstGeom>
          <a:noFill/>
          <a:ln w="9525">
            <a:noFill/>
          </a:ln>
        </p:spPr>
      </p:pic>
      <p:sp>
        <p:nvSpPr>
          <p:cNvPr id="17413" name="文本框 5"/>
          <p:cNvSpPr txBox="1"/>
          <p:nvPr/>
        </p:nvSpPr>
        <p:spPr>
          <a:xfrm>
            <a:off x="8007033" y="5240655"/>
            <a:ext cx="3165475" cy="460375"/>
          </a:xfrm>
          <a:prstGeom prst="rect">
            <a:avLst/>
          </a:prstGeom>
          <a:noFill/>
          <a:ln w="9525">
            <a:noFill/>
          </a:ln>
        </p:spPr>
        <p:txBody>
          <a:bodyPr wrap="square" anchor="t" anchorCtr="0">
            <a:spAutoFit/>
          </a:bodyPr>
          <a:lstStyle/>
          <a:p>
            <a:r>
              <a:rPr lang="zh-CN" altLang="en-US" sz="2400" dirty="0"/>
              <a:t>中共平和县委印鉴图</a:t>
            </a:r>
            <a:endParaRPr lang="zh-CN" altLang="en-US" sz="2400" b="1">
              <a:solidFill>
                <a:srgbClr val="C00000"/>
              </a:solidFill>
              <a:latin typeface="方正姚体" panose="02010601030101010101" charset="-122"/>
              <a:ea typeface="方正姚体" panose="02010601030101010101" charset="-122"/>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文本框 6"/>
          <p:cNvSpPr txBox="1"/>
          <p:nvPr/>
        </p:nvSpPr>
        <p:spPr>
          <a:xfrm>
            <a:off x="582930" y="1306830"/>
            <a:ext cx="6276975" cy="3107690"/>
          </a:xfrm>
          <a:prstGeom prst="rect">
            <a:avLst/>
          </a:prstGeom>
          <a:noFill/>
          <a:ln w="9525">
            <a:noFill/>
          </a:ln>
        </p:spPr>
        <p:txBody>
          <a:bodyPr wrap="square" anchor="t" anchorCtr="0">
            <a:spAutoFit/>
          </a:bodyPr>
          <a:lstStyle/>
          <a:p>
            <a:pPr indent="812800"/>
            <a:r>
              <a:rPr lang="zh-CN" sz="2800" b="1" dirty="0">
                <a:ea typeface="宋体" panose="02010600030101010101" pitchFamily="2" charset="-122"/>
                <a:cs typeface="+mn-lt"/>
                <a:sym typeface="宋体" panose="02010600030101010101" pitchFamily="2" charset="-122"/>
              </a:rPr>
              <a:t>12月4日，在漳州召开全省各县党的负责同志联席会上,传达中共中央《告全党党员》和八七会议的精神，在漳州成立中共福建临时省委，进一步确定武装暴动方针，并把全省划为四个暴动区域，平和、龙岩、永定定为第一区，要求首先暴动起来。</a:t>
            </a:r>
            <a:endParaRPr lang="zh-CN" sz="2800" b="1" dirty="0">
              <a:ea typeface="宋体" panose="02010600030101010101" pitchFamily="2" charset="-122"/>
              <a:cs typeface="+mn-lt"/>
            </a:endParaRPr>
          </a:p>
        </p:txBody>
      </p:sp>
      <p:sp>
        <p:nvSpPr>
          <p:cNvPr id="19460" name="文本框 5"/>
          <p:cNvSpPr txBox="1"/>
          <p:nvPr/>
        </p:nvSpPr>
        <p:spPr>
          <a:xfrm>
            <a:off x="8015288" y="5456238"/>
            <a:ext cx="3165475" cy="460375"/>
          </a:xfrm>
          <a:prstGeom prst="rect">
            <a:avLst/>
          </a:prstGeom>
          <a:noFill/>
          <a:ln w="9525">
            <a:noFill/>
          </a:ln>
        </p:spPr>
        <p:txBody>
          <a:bodyPr wrap="square" anchor="t" anchorCtr="0">
            <a:spAutoFit/>
          </a:bodyPr>
          <a:lstStyle/>
          <a:p>
            <a:r>
              <a:rPr lang="zh-CN" altLang="en-US" sz="2400" dirty="0"/>
              <a:t>中共平和县委旧址图</a:t>
            </a:r>
            <a:endParaRPr lang="zh-CN" altLang="en-US" sz="2400" dirty="0"/>
          </a:p>
        </p:txBody>
      </p:sp>
      <p:pic>
        <p:nvPicPr>
          <p:cNvPr id="19461" name="图片 8"/>
          <p:cNvPicPr/>
          <p:nvPr/>
        </p:nvPicPr>
        <p:blipFill>
          <a:blip r:embed="rId1"/>
          <a:stretch>
            <a:fillRect/>
          </a:stretch>
        </p:blipFill>
        <p:spPr>
          <a:xfrm>
            <a:off x="7256463" y="1388428"/>
            <a:ext cx="4683125" cy="3597275"/>
          </a:xfrm>
          <a:prstGeom prst="rect">
            <a:avLst/>
          </a:prstGeom>
          <a:noFill/>
          <a:ln w="9525">
            <a:noFill/>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4444"/>
          <p:cNvPicPr>
            <a:picLocks noChangeAspect="1"/>
          </p:cNvPicPr>
          <p:nvPr/>
        </p:nvPicPr>
        <p:blipFill>
          <a:blip r:embed="rId1"/>
          <a:stretch>
            <a:fillRect/>
          </a:stretch>
        </p:blipFill>
        <p:spPr>
          <a:xfrm>
            <a:off x="0" y="3980815"/>
            <a:ext cx="12192000" cy="2877185"/>
          </a:xfrm>
          <a:prstGeom prst="rect">
            <a:avLst/>
          </a:prstGeom>
        </p:spPr>
      </p:pic>
      <p:sp>
        <p:nvSpPr>
          <p:cNvPr id="12" name="我图网QQF4D2CD6C74639原创"/>
          <p:cNvSpPr txBox="1"/>
          <p:nvPr/>
        </p:nvSpPr>
        <p:spPr>
          <a:xfrm>
            <a:off x="4330012" y="980636"/>
            <a:ext cx="4537693" cy="584775"/>
          </a:xfrm>
          <a:prstGeom prst="rect">
            <a:avLst/>
          </a:prstGeom>
          <a:noFill/>
        </p:spPr>
        <p:txBody>
          <a:bodyPr wrap="square" rtlCol="0">
            <a:spAutoFit/>
          </a:bodyPr>
          <a:lstStyle/>
          <a:p>
            <a:pPr algn="ctr" defTabSz="914400"/>
            <a:r>
              <a:rPr lang="zh-CN" altLang="en-US" sz="3200" dirty="0">
                <a:solidFill>
                  <a:srgbClr val="9D1721"/>
                </a:solidFill>
                <a:latin typeface="字魂59号-创粗黑" pitchFamily="2" charset="-122"/>
                <a:ea typeface="字魂59号-创粗黑" pitchFamily="2" charset="-122"/>
              </a:rPr>
              <a:t>第二部分</a:t>
            </a:r>
            <a:endParaRPr lang="zh-CN" altLang="zh-CN" sz="3200" dirty="0">
              <a:solidFill>
                <a:srgbClr val="9D1721"/>
              </a:solidFill>
              <a:latin typeface="字魂59号-创粗黑" pitchFamily="2" charset="-122"/>
              <a:ea typeface="字魂59号-创粗黑" pitchFamily="2" charset="-122"/>
            </a:endParaRPr>
          </a:p>
        </p:txBody>
      </p:sp>
      <p:cxnSp>
        <p:nvCxnSpPr>
          <p:cNvPr id="14" name="直接连接符 13"/>
          <p:cNvCxnSpPr/>
          <p:nvPr/>
        </p:nvCxnSpPr>
        <p:spPr>
          <a:xfrm>
            <a:off x="6472105" y="1923323"/>
            <a:ext cx="3667575" cy="0"/>
          </a:xfrm>
          <a:prstGeom prst="line">
            <a:avLst/>
          </a:prstGeom>
          <a:noFill/>
          <a:ln w="28575" cap="flat" cmpd="sng" algn="ctr">
            <a:solidFill>
              <a:srgbClr val="E72D1E"/>
            </a:solidFill>
            <a:prstDash val="solid"/>
            <a:miter lim="800000"/>
          </a:ln>
          <a:effectLst/>
        </p:spPr>
      </p:cxnSp>
      <p:cxnSp>
        <p:nvCxnSpPr>
          <p:cNvPr id="15" name="直接连接符 14"/>
          <p:cNvCxnSpPr/>
          <p:nvPr/>
        </p:nvCxnSpPr>
        <p:spPr>
          <a:xfrm>
            <a:off x="1859280" y="1923323"/>
            <a:ext cx="3612130" cy="0"/>
          </a:xfrm>
          <a:prstGeom prst="line">
            <a:avLst/>
          </a:prstGeom>
          <a:noFill/>
          <a:ln w="28575" cap="flat" cmpd="sng" algn="ctr">
            <a:solidFill>
              <a:srgbClr val="E72D1E"/>
            </a:solidFill>
            <a:prstDash val="solid"/>
            <a:miter lim="800000"/>
          </a:ln>
          <a:effectLst/>
        </p:spPr>
      </p:cxnSp>
      <p:grpSp>
        <p:nvGrpSpPr>
          <p:cNvPr id="16" name="组合 15"/>
          <p:cNvGrpSpPr/>
          <p:nvPr/>
        </p:nvGrpSpPr>
        <p:grpSpPr>
          <a:xfrm>
            <a:off x="5572794" y="1795182"/>
            <a:ext cx="797928" cy="258522"/>
            <a:chOff x="6759082" y="3978812"/>
            <a:chExt cx="797928" cy="258522"/>
          </a:xfrm>
          <a:gradFill>
            <a:gsLst>
              <a:gs pos="0">
                <a:srgbClr val="C00000"/>
              </a:gs>
              <a:gs pos="100000">
                <a:srgbClr val="E72D1E"/>
              </a:gs>
            </a:gsLst>
            <a:lin ang="18900000" scaled="1"/>
          </a:gradFill>
        </p:grpSpPr>
        <p:sp>
          <p:nvSpPr>
            <p:cNvPr id="17" name="五角星 16"/>
            <p:cNvSpPr/>
            <p:nvPr/>
          </p:nvSpPr>
          <p:spPr>
            <a:xfrm>
              <a:off x="7028785" y="3978812"/>
              <a:ext cx="258522" cy="258522"/>
            </a:xfrm>
            <a:prstGeom prst="star5">
              <a:avLst/>
            </a:prstGeom>
            <a:grpFill/>
            <a:ln w="12700" cap="flat" cmpd="sng" algn="ctr">
              <a:noFill/>
              <a:prstDash val="solid"/>
              <a:miter lim="800000"/>
            </a:ln>
            <a:effectLst/>
          </p:spPr>
          <p:txBody>
            <a:bodyPr rtlCol="0" anchor="ctr"/>
            <a:lstStyle/>
            <a:p>
              <a:pPr algn="ctr" defTabSz="914400">
                <a:defRPr/>
              </a:pPr>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sp>
          <p:nvSpPr>
            <p:cNvPr id="18" name="五角星 17"/>
            <p:cNvSpPr/>
            <p:nvPr/>
          </p:nvSpPr>
          <p:spPr>
            <a:xfrm>
              <a:off x="7367082" y="4013109"/>
              <a:ext cx="189928" cy="189928"/>
            </a:xfrm>
            <a:prstGeom prst="star5">
              <a:avLst/>
            </a:prstGeom>
            <a:grpFill/>
            <a:ln w="12700" cap="flat" cmpd="sng" algn="ctr">
              <a:noFill/>
              <a:prstDash val="solid"/>
              <a:miter lim="800000"/>
            </a:ln>
            <a:effectLst/>
          </p:spPr>
          <p:txBody>
            <a:bodyPr rtlCol="0" anchor="ctr"/>
            <a:lstStyle/>
            <a:p>
              <a:pPr algn="ctr" defTabSz="914400">
                <a:defRPr/>
              </a:pPr>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sp>
          <p:nvSpPr>
            <p:cNvPr id="19" name="五角星 18"/>
            <p:cNvSpPr/>
            <p:nvPr/>
          </p:nvSpPr>
          <p:spPr>
            <a:xfrm>
              <a:off x="6759082" y="4013109"/>
              <a:ext cx="189928" cy="189928"/>
            </a:xfrm>
            <a:prstGeom prst="star5">
              <a:avLst/>
            </a:prstGeom>
            <a:grpFill/>
            <a:ln w="12700" cap="flat" cmpd="sng" algn="ctr">
              <a:noFill/>
              <a:prstDash val="solid"/>
              <a:miter lim="800000"/>
            </a:ln>
            <a:effectLst/>
          </p:spPr>
          <p:txBody>
            <a:bodyPr rtlCol="0" anchor="ctr"/>
            <a:lstStyle/>
            <a:p>
              <a:pPr algn="ctr" defTabSz="914400">
                <a:defRPr/>
              </a:pPr>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grpSp>
      <p:sp>
        <p:nvSpPr>
          <p:cNvPr id="20" name="我图网QQF4D2CD6C74639原创"/>
          <p:cNvSpPr txBox="1"/>
          <p:nvPr/>
        </p:nvSpPr>
        <p:spPr>
          <a:xfrm>
            <a:off x="1559368" y="2193064"/>
            <a:ext cx="9073072" cy="2122805"/>
          </a:xfrm>
          <a:prstGeom prst="rect">
            <a:avLst/>
          </a:prstGeom>
          <a:noFill/>
        </p:spPr>
        <p:txBody>
          <a:bodyPr wrap="square" rtlCol="0">
            <a:spAutoFit/>
          </a:bodyPr>
          <a:lstStyle/>
          <a:p>
            <a:pPr algn="ctr" defTabSz="914400"/>
            <a:r>
              <a:rPr lang="zh-CN" altLang="en-US" sz="6600" b="1" kern="0" dirty="0">
                <a:solidFill>
                  <a:srgbClr val="C00000"/>
                </a:solidFill>
                <a:effectLst>
                  <a:outerShdw dist="25400" sx="1000" sy="1000" algn="ctr" rotWithShape="0">
                    <a:srgbClr val="000000"/>
                  </a:outerShdw>
                </a:effectLst>
                <a:latin typeface="字魂95号-手刻宋" panose="00000500000000000000" pitchFamily="2" charset="-122"/>
                <a:ea typeface="字魂95号-手刻宋" panose="00000500000000000000" pitchFamily="2" charset="-122"/>
                <a:cs typeface="+mn-ea"/>
                <a:sym typeface="+mn-lt"/>
              </a:rPr>
              <a:t>暴动条件</a:t>
            </a:r>
            <a:endParaRPr lang="en-US" altLang="zh-CN" sz="6600" b="1" kern="0" dirty="0">
              <a:solidFill>
                <a:srgbClr val="C00000"/>
              </a:solidFill>
              <a:effectLst>
                <a:outerShdw dist="25400" sx="1000" sy="1000" algn="ctr" rotWithShape="0">
                  <a:srgbClr val="000000"/>
                </a:outerShdw>
              </a:effectLst>
              <a:latin typeface="字魂95号-手刻宋" panose="00000500000000000000" pitchFamily="2" charset="-122"/>
              <a:ea typeface="字魂95号-手刻宋" panose="00000500000000000000" pitchFamily="2" charset="-122"/>
              <a:cs typeface="+mn-ea"/>
              <a:sym typeface="+mn-lt"/>
            </a:endParaRPr>
          </a:p>
          <a:p>
            <a:pPr algn="ctr" defTabSz="914400"/>
            <a:endParaRPr lang="zh-CN" altLang="zh-CN" sz="6600" b="1" dirty="0">
              <a:gradFill>
                <a:gsLst>
                  <a:gs pos="58000">
                    <a:srgbClr val="DA0000"/>
                  </a:gs>
                  <a:gs pos="100000">
                    <a:srgbClr val="C80000"/>
                  </a:gs>
                  <a:gs pos="0">
                    <a:srgbClr val="F20000"/>
                  </a:gs>
                </a:gsLst>
                <a:lin ang="5400000" scaled="0"/>
              </a:gradFill>
              <a:latin typeface="字魂95号-手刻宋" panose="00000500000000000000" pitchFamily="2" charset="-122"/>
              <a:ea typeface="字魂95号-手刻宋" panose="00000500000000000000" pitchFamily="2" charset="-122"/>
            </a:endParaRPr>
          </a:p>
        </p:txBody>
      </p:sp>
      <p:grpSp>
        <p:nvGrpSpPr>
          <p:cNvPr id="11" name="组合 10"/>
          <p:cNvGrpSpPr/>
          <p:nvPr/>
        </p:nvGrpSpPr>
        <p:grpSpPr>
          <a:xfrm>
            <a:off x="4253476" y="863351"/>
            <a:ext cx="1319318" cy="724328"/>
            <a:chOff x="651723" y="1355572"/>
            <a:chExt cx="1319318" cy="724328"/>
          </a:xfrm>
        </p:grpSpPr>
        <p:grpSp>
          <p:nvGrpSpPr>
            <p:cNvPr id="21" name="组合 20"/>
            <p:cNvGrpSpPr/>
            <p:nvPr/>
          </p:nvGrpSpPr>
          <p:grpSpPr>
            <a:xfrm>
              <a:off x="651723" y="1355572"/>
              <a:ext cx="1319318" cy="724328"/>
              <a:chOff x="6205199" y="-1470443"/>
              <a:chExt cx="2475118" cy="1323336"/>
            </a:xfrm>
          </p:grpSpPr>
          <p:sp>
            <p:nvSpPr>
              <p:cNvPr id="23" name="Freeform 7"/>
              <p:cNvSpPr/>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defTabSz="914400">
                  <a:defRPr/>
                </a:pPr>
                <a:endParaRPr lang="zh-CN" altLang="en-US" kern="0">
                  <a:solidFill>
                    <a:srgbClr val="000000"/>
                  </a:solidFill>
                  <a:latin typeface="微软雅黑" panose="020B0503020204020204" charset="-122"/>
                  <a:ea typeface="等线" panose="02010600030101010101" pitchFamily="2" charset="-122"/>
                </a:endParaRPr>
              </a:p>
            </p:txBody>
          </p:sp>
          <p:sp>
            <p:nvSpPr>
              <p:cNvPr id="24" name="Freeform 7"/>
              <p:cNvSpPr/>
              <p:nvPr/>
            </p:nvSpPr>
            <p:spPr bwMode="auto">
              <a:xfrm>
                <a:off x="6205199" y="-1343504"/>
                <a:ext cx="2232247" cy="1196397"/>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defTabSz="914400">
                  <a:defRPr/>
                </a:pPr>
                <a:endParaRPr lang="zh-CN" altLang="en-US" b="1" kern="0" dirty="0">
                  <a:solidFill>
                    <a:srgbClr val="FFFFFF"/>
                  </a:solidFill>
                  <a:ea typeface="等线" panose="02010600030101010101" pitchFamily="2" charset="-122"/>
                </a:endParaRPr>
              </a:p>
            </p:txBody>
          </p:sp>
        </p:grpSp>
        <p:sp>
          <p:nvSpPr>
            <p:cNvPr id="22" name="Freeform 5"/>
            <p:cNvSpPr/>
            <p:nvPr/>
          </p:nvSpPr>
          <p:spPr bwMode="auto">
            <a:xfrm>
              <a:off x="1094087" y="1607554"/>
              <a:ext cx="345099" cy="345099"/>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C000"/>
            </a:solidFill>
            <a:ln>
              <a:noFill/>
            </a:ln>
            <a:effectLst/>
          </p:spPr>
          <p:txBody>
            <a:bodyPr vert="horz" wrap="square" lIns="91440" tIns="45720" rIns="91440" bIns="45720" numCol="1" anchor="t" anchorCtr="0" compatLnSpc="1"/>
            <a:lstStyle/>
            <a:p>
              <a:pPr defTabSz="914400">
                <a:defRPr/>
              </a:pPr>
              <a:endParaRPr lang="zh-CN" altLang="en-US" kern="0">
                <a:solidFill>
                  <a:prstClr val="black"/>
                </a:solidFill>
                <a:latin typeface="Noto Sans S Chinese Bold" panose="020B0800000000000000" pitchFamily="34" charset="-122"/>
                <a:ea typeface="Noto Sans S Chinese Bold" panose="020B0800000000000000" pitchFamily="34" charset="-122"/>
                <a:cs typeface="+mn-ea"/>
                <a:sym typeface="+mn-lt"/>
              </a:endParaRPr>
            </a:p>
          </p:txBody>
        </p:sp>
      </p:grpSp>
      <p:pic>
        <p:nvPicPr>
          <p:cNvPr id="4" name="图片 3"/>
          <p:cNvPicPr>
            <a:picLocks noChangeAspect="1"/>
          </p:cNvPicPr>
          <p:nvPr/>
        </p:nvPicPr>
        <p:blipFill>
          <a:blip r:embed="rId2"/>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90600" y="1383030"/>
            <a:ext cx="9753600" cy="4092575"/>
          </a:xfrm>
          <a:prstGeom prst="rect">
            <a:avLst/>
          </a:prstGeom>
          <a:noFill/>
          <a:ln w="9525">
            <a:noFill/>
          </a:ln>
        </p:spPr>
        <p:txBody>
          <a:bodyPr wrap="square">
            <a:spAutoFit/>
          </a:bodyPr>
          <a:lstStyle/>
          <a:p>
            <a:pPr algn="ctr" eaLnBrk="1" hangingPunct="1">
              <a:spcBef>
                <a:spcPct val="0"/>
              </a:spcBef>
              <a:buFontTx/>
              <a:buNone/>
            </a:pPr>
            <a:r>
              <a:rPr lang="en-US" altLang="zh-CN" sz="2800" b="0" dirty="0">
                <a:solidFill>
                  <a:schemeClr val="tx1"/>
                </a:solidFill>
                <a:ea typeface="宋体" panose="02010600030101010101" pitchFamily="2" charset="-122"/>
              </a:rPr>
              <a:t>   </a:t>
            </a:r>
            <a:r>
              <a:rPr lang="zh-CN" sz="3600" b="1" dirty="0">
                <a:solidFill>
                  <a:schemeClr val="tx1"/>
                </a:solidFill>
                <a:latin typeface="华文新魏" panose="02010800040101010101" charset="-122"/>
                <a:ea typeface="华文新魏" panose="02010800040101010101" charset="-122"/>
                <a:cs typeface="华文新魏" panose="02010800040101010101" charset="-122"/>
                <a:sym typeface="+mn-ea"/>
              </a:rPr>
              <a:t>1、组织条件和群众基础</a:t>
            </a:r>
            <a:endParaRPr lang="zh-CN" sz="2800" b="1" dirty="0">
              <a:solidFill>
                <a:schemeClr val="tx1"/>
              </a:solidFill>
              <a:latin typeface="华文隶书" panose="02010800040101010101" charset="-122"/>
              <a:ea typeface="华文隶书" panose="02010800040101010101" charset="-122"/>
              <a:cs typeface="华文隶书" panose="02010800040101010101" charset="-122"/>
            </a:endParaRPr>
          </a:p>
          <a:p>
            <a:pPr eaLnBrk="1" hangingPunct="1">
              <a:spcBef>
                <a:spcPct val="0"/>
              </a:spcBef>
              <a:buFontTx/>
              <a:buNone/>
            </a:pPr>
            <a:r>
              <a:rPr lang="en-US" altLang="zh-CN" sz="2800" dirty="0">
                <a:solidFill>
                  <a:schemeClr val="tx1"/>
                </a:solidFill>
                <a:latin typeface="Arial" panose="020B0604020202020204" pitchFamily="34" charset="0"/>
                <a:sym typeface="+mn-ea"/>
              </a:rPr>
              <a:t>       </a:t>
            </a: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平和地方组织的建立与农民运动的兴起。平和县位于福建省西南部，地处闽粤边界，与八县相邻境内山脉纵横交错，河流众多。十九世纪帝国主义支持下的各派军阀，各执一方，争权夺利，造成连年不断的混戈。这些军阀官僚到处烧杀抢掠，横征暴敛，搜刮民财。二十年代闽粤军阀混战，加上地主的盘剥、 官府的压榨，平和人民处于水深火热之中。随着中共平和支部的诞生，平和大地工农革命斗争，风起云涌，为平和暴动奠基。</a:t>
            </a:r>
            <a:endParaRPr lang="zh-CN" altLang="en-US" sz="2800" b="1" kern="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4" name="图片 3"/>
          <p:cNvPicPr>
            <a:picLocks noChangeAspect="1"/>
          </p:cNvPicPr>
          <p:nvPr/>
        </p:nvPicPr>
        <p:blipFill>
          <a:blip r:embed="rId1"/>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574165" y="983576"/>
            <a:ext cx="9043670" cy="1753235"/>
          </a:xfrm>
          <a:prstGeom prst="rect">
            <a:avLst/>
          </a:prstGeom>
          <a:noFill/>
          <a:ln w="9525">
            <a:noFill/>
          </a:ln>
        </p:spPr>
        <p:txBody>
          <a:bodyPr wrap="square">
            <a:spAutoFit/>
          </a:bodyPr>
          <a:lstStyle/>
          <a:p>
            <a:pPr algn="just" defTabSz="913765">
              <a:lnSpc>
                <a:spcPct val="150000"/>
              </a:lnSpc>
              <a:buClrTx/>
              <a:buSzTx/>
              <a:buFontTx/>
            </a:pPr>
            <a:r>
              <a:rPr lang="en-US" altLang="zh-CN" sz="2400" b="0" dirty="0">
                <a:ea typeface="宋体" panose="02010600030101010101" pitchFamily="2" charset="-122"/>
              </a:rPr>
              <a:t> </a:t>
            </a:r>
            <a:r>
              <a:rPr lang="zh-CN" altLang="en-US" sz="1800" b="0" kern="0" dirty="0">
                <a:solidFill>
                  <a:srgbClr val="C00000">
                    <a:lumMod val="50000"/>
                  </a:srgbClr>
                </a:solidFill>
                <a:latin typeface="Noto Sans S Chinese Medium" panose="020B0600000000000000" pitchFamily="34" charset="-122"/>
                <a:ea typeface="Noto Sans S Chinese Medium" panose="020B0600000000000000" pitchFamily="34" charset="-122"/>
              </a:rPr>
              <a:t>  </a:t>
            </a:r>
            <a:r>
              <a:rPr lang="en-US" altLang="zh-CN" sz="1800" b="0" kern="0" dirty="0">
                <a:solidFill>
                  <a:schemeClr val="tx1"/>
                </a:solidFill>
                <a:latin typeface="Noto Sans S Chinese Medium" panose="020B0600000000000000" pitchFamily="34" charset="-122"/>
                <a:ea typeface="Noto Sans S Chinese Medium" panose="020B0600000000000000" pitchFamily="34" charset="-122"/>
              </a:rPr>
              <a:t> </a:t>
            </a:r>
            <a:r>
              <a:rPr lang="en-US" altLang="zh-CN" sz="2400" dirty="0">
                <a:solidFill>
                  <a:schemeClr val="tx1"/>
                </a:solidFill>
                <a:latin typeface="华文隶书" panose="02010800040101010101" charset="-122"/>
                <a:ea typeface="华文隶书" panose="02010800040101010101" charset="-122"/>
                <a:cs typeface="华文隶书" panose="02010800040101010101" charset="-122"/>
                <a:sym typeface="+mn-ea"/>
              </a:rPr>
              <a:t> </a:t>
            </a:r>
            <a:r>
              <a:rPr lang="zh-CN" sz="3600" b="1" dirty="0">
                <a:solidFill>
                  <a:schemeClr val="tx1"/>
                </a:solidFill>
                <a:latin typeface="华文新魏" panose="02010800040101010101" charset="-122"/>
                <a:ea typeface="华文新魏" panose="02010800040101010101" charset="-122"/>
                <a:cs typeface="华文新魏" panose="02010800040101010101" charset="-122"/>
                <a:sym typeface="+mn-ea"/>
              </a:rPr>
              <a:t>2、福建工农革命军独立第一团的成立</a:t>
            </a:r>
            <a:endParaRPr lang="zh-CN" altLang="en-US" sz="3600" b="1" dirty="0">
              <a:solidFill>
                <a:schemeClr val="tx1"/>
              </a:solidFill>
              <a:latin typeface="华文新魏" panose="02010800040101010101" charset="-122"/>
              <a:ea typeface="华文新魏" panose="02010800040101010101" charset="-122"/>
              <a:cs typeface="华文新魏" panose="02010800040101010101" charset="-122"/>
              <a:sym typeface="+mn-ea"/>
            </a:endParaRPr>
          </a:p>
          <a:p>
            <a:pPr algn="just" defTabSz="913765">
              <a:lnSpc>
                <a:spcPct val="150000"/>
              </a:lnSpc>
              <a:buClrTx/>
              <a:buSzTx/>
              <a:buFontTx/>
            </a:pPr>
            <a:endParaRPr lang="zh-CN" altLang="en-US" sz="3600" b="1" kern="0" dirty="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sp>
        <p:nvSpPr>
          <p:cNvPr id="3" name="文本框 2"/>
          <p:cNvSpPr txBox="1"/>
          <p:nvPr/>
        </p:nvSpPr>
        <p:spPr>
          <a:xfrm>
            <a:off x="928046" y="1981805"/>
            <a:ext cx="6641465" cy="4399915"/>
          </a:xfrm>
          <a:prstGeom prst="rect">
            <a:avLst/>
          </a:prstGeom>
          <a:noFill/>
        </p:spPr>
        <p:txBody>
          <a:bodyPr wrap="square" rtlCol="0">
            <a:spAutoFit/>
          </a:bodyPr>
          <a:lstStyle/>
          <a:p>
            <a:r>
              <a:rPr lang="en-US" altLang="zh-CN" sz="2800" b="1" dirty="0">
                <a:solidFill>
                  <a:schemeClr val="bg1"/>
                </a:solidFill>
                <a:latin typeface="Arial" panose="020B0604020202020204" pitchFamily="34" charset="0"/>
                <a:sym typeface="+mn-ea"/>
              </a:rPr>
              <a:t> </a:t>
            </a:r>
            <a:r>
              <a:rPr lang="zh-CN" sz="2800" b="1" dirty="0">
                <a:solidFill>
                  <a:schemeClr val="tx1"/>
                </a:solidFill>
                <a:ea typeface="宋体" panose="02010600030101010101" pitchFamily="2" charset="-122"/>
                <a:cs typeface="+mn-lt"/>
                <a:sym typeface="+mn-ea"/>
              </a:rPr>
              <a:t> </a:t>
            </a:r>
            <a:r>
              <a:rPr lang="en-US" altLang="zh-CN" sz="2800" b="1" dirty="0">
                <a:solidFill>
                  <a:schemeClr val="tx1"/>
                </a:solidFill>
                <a:ea typeface="宋体" panose="02010600030101010101" pitchFamily="2" charset="-122"/>
                <a:cs typeface="+mn-lt"/>
                <a:sym typeface="+mn-ea"/>
              </a:rPr>
              <a:t>    </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1928年2月12日，在秀峰会议上，大会一致通过创建工农武装、举行武装暴动的决议。2月24日，平和县临委召开会议，作出“率领群众，实行暴动”的决策。正式成立“福建上农革命军独立第一团”， </a:t>
            </a:r>
            <a:r>
              <a:rPr lang="en-US" altLang="zh-CN" sz="2800" b="1" dirty="0" err="1">
                <a:latin typeface="宋体" panose="02010600030101010101" pitchFamily="2" charset="-122"/>
                <a:ea typeface="宋体" panose="02010600030101010101" pitchFamily="2" charset="-122"/>
                <a:cs typeface="宋体" panose="02010600030101010101" pitchFamily="2" charset="-122"/>
                <a:sym typeface="+mn-ea"/>
              </a:rPr>
              <a:t>以朱积垒为团长，饶平赤卫军团长王炳春</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dirty="0" err="1">
                <a:latin typeface="宋体" panose="02010600030101010101" pitchFamily="2" charset="-122"/>
                <a:ea typeface="宋体" panose="02010600030101010101" pitchFamily="2" charset="-122"/>
                <a:cs typeface="宋体" panose="02010600030101010101" pitchFamily="2" charset="-122"/>
                <a:sym typeface="+mn-ea"/>
              </a:rPr>
              <a:t>南昌起义部队干部</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dirty="0" err="1">
                <a:latin typeface="宋体" panose="02010600030101010101" pitchFamily="2" charset="-122"/>
                <a:ea typeface="宋体" panose="02010600030101010101" pitchFamily="2" charset="-122"/>
                <a:cs typeface="宋体" panose="02010600030101010101" pitchFamily="2" charset="-122"/>
                <a:sym typeface="+mn-ea"/>
              </a:rPr>
              <a:t>为参谋长，朱思为副官长</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b="1" dirty="0">
              <a:solidFill>
                <a:schemeClr val="tx1"/>
              </a:solidFill>
              <a:ea typeface="宋体" panose="02010600030101010101" pitchFamily="2" charset="-122"/>
              <a:cs typeface="+mn-lt"/>
            </a:endParaRPr>
          </a:p>
          <a:p>
            <a:endParaRPr lang="zh-CN" sz="2800" dirty="0">
              <a:solidFill>
                <a:schemeClr val="tx1"/>
              </a:solidFill>
              <a:ea typeface="宋体" panose="02010600030101010101" pitchFamily="2" charset="-122"/>
              <a:cs typeface="+mn-lt"/>
            </a:endParaRPr>
          </a:p>
          <a:p>
            <a:endParaRPr lang="zh-CN" altLang="en-US" sz="2800" dirty="0">
              <a:solidFill>
                <a:schemeClr val="tx1"/>
              </a:solidFill>
              <a:ea typeface="宋体" panose="02010600030101010101" pitchFamily="2" charset="-122"/>
              <a:cs typeface="+mn-lt"/>
            </a:endParaRPr>
          </a:p>
        </p:txBody>
      </p:sp>
      <p:pic>
        <p:nvPicPr>
          <p:cNvPr id="4" name="图片 3"/>
          <p:cNvPicPr>
            <a:picLocks noChangeAspect="1"/>
          </p:cNvPicPr>
          <p:nvPr>
            <p:custDataLst>
              <p:tags r:id="rId1"/>
            </p:custDataLst>
          </p:nvPr>
        </p:nvPicPr>
        <p:blipFill>
          <a:blip r:embed="rId2"/>
          <a:stretch>
            <a:fillRect/>
          </a:stretch>
        </p:blipFill>
        <p:spPr>
          <a:xfrm>
            <a:off x="7943222" y="1915477"/>
            <a:ext cx="3208655" cy="3027045"/>
          </a:xfrm>
          <a:prstGeom prst="rect">
            <a:avLst/>
          </a:prstGeom>
        </p:spPr>
      </p:pic>
      <p:sp>
        <p:nvSpPr>
          <p:cNvPr id="5" name="文本框 4"/>
          <p:cNvSpPr txBox="1"/>
          <p:nvPr/>
        </p:nvSpPr>
        <p:spPr>
          <a:xfrm>
            <a:off x="8084510" y="5167926"/>
            <a:ext cx="2926080" cy="460375"/>
          </a:xfrm>
          <a:prstGeom prst="rect">
            <a:avLst/>
          </a:prstGeom>
          <a:noFill/>
        </p:spPr>
        <p:txBody>
          <a:bodyPr wrap="none" rtlCol="0" anchor="t">
            <a:spAutoFit/>
          </a:bodyPr>
          <a:lstStyle/>
          <a:p>
            <a:r>
              <a:rPr lang="zh-CN" altLang="en-US" sz="2400" dirty="0">
                <a:solidFill>
                  <a:schemeClr val="tx1"/>
                </a:solidFill>
                <a:sym typeface="+mn-ea"/>
              </a:rPr>
              <a:t>早期平和党员花名册</a:t>
            </a:r>
            <a:endParaRPr lang="zh-CN" altLang="en-US" sz="2400" dirty="0">
              <a:solidFill>
                <a:schemeClr val="tx1"/>
              </a:solidFill>
              <a:sym typeface="+mn-ea"/>
            </a:endParaRPr>
          </a:p>
        </p:txBody>
      </p:sp>
      <p:pic>
        <p:nvPicPr>
          <p:cNvPr id="6" name="图片 5"/>
          <p:cNvPicPr>
            <a:picLocks noChangeAspect="1"/>
          </p:cNvPicPr>
          <p:nvPr/>
        </p:nvPicPr>
        <p:blipFill>
          <a:blip r:embed="rId3"/>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我图网QQF4D2CD6C74639原创"/>
          <p:cNvSpPr txBox="1"/>
          <p:nvPr/>
        </p:nvSpPr>
        <p:spPr>
          <a:xfrm>
            <a:off x="4376158" y="1038488"/>
            <a:ext cx="4537693" cy="584775"/>
          </a:xfrm>
          <a:prstGeom prst="rect">
            <a:avLst/>
          </a:prstGeom>
          <a:noFill/>
        </p:spPr>
        <p:txBody>
          <a:bodyPr wrap="square" rtlCol="0">
            <a:spAutoFit/>
          </a:bodyPr>
          <a:lstStyle/>
          <a:p>
            <a:pPr algn="ctr" defTabSz="914400"/>
            <a:r>
              <a:rPr lang="zh-CN" altLang="en-US" sz="3200" dirty="0">
                <a:solidFill>
                  <a:srgbClr val="9D1721"/>
                </a:solidFill>
                <a:latin typeface="字魂59号-创粗黑" pitchFamily="2" charset="-122"/>
                <a:ea typeface="字魂59号-创粗黑" pitchFamily="2" charset="-122"/>
              </a:rPr>
              <a:t>第三部分</a:t>
            </a:r>
            <a:endParaRPr lang="zh-CN" altLang="zh-CN" sz="3200" dirty="0">
              <a:solidFill>
                <a:srgbClr val="9D1721"/>
              </a:solidFill>
              <a:latin typeface="字魂59号-创粗黑" pitchFamily="2" charset="-122"/>
              <a:ea typeface="字魂59号-创粗黑" pitchFamily="2" charset="-122"/>
            </a:endParaRPr>
          </a:p>
        </p:txBody>
      </p:sp>
      <p:cxnSp>
        <p:nvCxnSpPr>
          <p:cNvPr id="14" name="直接连接符 13"/>
          <p:cNvCxnSpPr/>
          <p:nvPr/>
        </p:nvCxnSpPr>
        <p:spPr>
          <a:xfrm>
            <a:off x="6518251" y="1981175"/>
            <a:ext cx="3531522" cy="0"/>
          </a:xfrm>
          <a:prstGeom prst="line">
            <a:avLst/>
          </a:prstGeom>
          <a:noFill/>
          <a:ln w="28575" cap="flat" cmpd="sng" algn="ctr">
            <a:solidFill>
              <a:srgbClr val="E72D1E"/>
            </a:solidFill>
            <a:prstDash val="solid"/>
            <a:miter lim="800000"/>
          </a:ln>
          <a:effectLst/>
        </p:spPr>
      </p:cxnSp>
      <p:cxnSp>
        <p:nvCxnSpPr>
          <p:cNvPr id="15" name="直接连接符 14"/>
          <p:cNvCxnSpPr/>
          <p:nvPr/>
        </p:nvCxnSpPr>
        <p:spPr>
          <a:xfrm>
            <a:off x="2027207" y="1981175"/>
            <a:ext cx="3490349" cy="0"/>
          </a:xfrm>
          <a:prstGeom prst="line">
            <a:avLst/>
          </a:prstGeom>
          <a:noFill/>
          <a:ln w="28575" cap="flat" cmpd="sng" algn="ctr">
            <a:solidFill>
              <a:srgbClr val="E72D1E"/>
            </a:solidFill>
            <a:prstDash val="solid"/>
            <a:miter lim="800000"/>
          </a:ln>
          <a:effectLst/>
        </p:spPr>
      </p:cxnSp>
      <p:grpSp>
        <p:nvGrpSpPr>
          <p:cNvPr id="16" name="组合 15"/>
          <p:cNvGrpSpPr/>
          <p:nvPr/>
        </p:nvGrpSpPr>
        <p:grpSpPr>
          <a:xfrm>
            <a:off x="5618940" y="1853034"/>
            <a:ext cx="797928" cy="258522"/>
            <a:chOff x="6759082" y="3978812"/>
            <a:chExt cx="797928" cy="258522"/>
          </a:xfrm>
          <a:gradFill>
            <a:gsLst>
              <a:gs pos="0">
                <a:srgbClr val="C00000"/>
              </a:gs>
              <a:gs pos="100000">
                <a:srgbClr val="E72D1E"/>
              </a:gs>
            </a:gsLst>
            <a:lin ang="18900000" scaled="1"/>
          </a:gradFill>
        </p:grpSpPr>
        <p:sp>
          <p:nvSpPr>
            <p:cNvPr id="17" name="五角星 16"/>
            <p:cNvSpPr/>
            <p:nvPr/>
          </p:nvSpPr>
          <p:spPr>
            <a:xfrm>
              <a:off x="7028785" y="3978812"/>
              <a:ext cx="258522" cy="258522"/>
            </a:xfrm>
            <a:prstGeom prst="star5">
              <a:avLst/>
            </a:prstGeom>
            <a:grpFill/>
            <a:ln w="12700" cap="flat" cmpd="sng" algn="ctr">
              <a:noFill/>
              <a:prstDash val="solid"/>
              <a:miter lim="800000"/>
            </a:ln>
            <a:effectLst/>
          </p:spPr>
          <p:txBody>
            <a:bodyPr rtlCol="0" anchor="ctr"/>
            <a:lstStyle/>
            <a:p>
              <a:pPr algn="ctr" defTabSz="914400"/>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sp>
          <p:nvSpPr>
            <p:cNvPr id="18" name="五角星 17"/>
            <p:cNvSpPr/>
            <p:nvPr/>
          </p:nvSpPr>
          <p:spPr>
            <a:xfrm>
              <a:off x="7367082" y="4013109"/>
              <a:ext cx="189928" cy="189928"/>
            </a:xfrm>
            <a:prstGeom prst="star5">
              <a:avLst/>
            </a:prstGeom>
            <a:grpFill/>
            <a:ln w="12700" cap="flat" cmpd="sng" algn="ctr">
              <a:noFill/>
              <a:prstDash val="solid"/>
              <a:miter lim="800000"/>
            </a:ln>
            <a:effectLst/>
          </p:spPr>
          <p:txBody>
            <a:bodyPr rtlCol="0" anchor="ctr"/>
            <a:lstStyle/>
            <a:p>
              <a:pPr algn="ctr" defTabSz="914400"/>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sp>
          <p:nvSpPr>
            <p:cNvPr id="19" name="五角星 18"/>
            <p:cNvSpPr/>
            <p:nvPr/>
          </p:nvSpPr>
          <p:spPr>
            <a:xfrm>
              <a:off x="6759082" y="4013109"/>
              <a:ext cx="189928" cy="189928"/>
            </a:xfrm>
            <a:prstGeom prst="star5">
              <a:avLst/>
            </a:prstGeom>
            <a:grpFill/>
            <a:ln w="12700" cap="flat" cmpd="sng" algn="ctr">
              <a:noFill/>
              <a:prstDash val="solid"/>
              <a:miter lim="800000"/>
            </a:ln>
            <a:effectLst/>
          </p:spPr>
          <p:txBody>
            <a:bodyPr rtlCol="0" anchor="ctr"/>
            <a:lstStyle/>
            <a:p>
              <a:pPr algn="ctr" defTabSz="914400"/>
              <a:endParaRPr lang="zh-CN" altLang="en-US" b="1" kern="0">
                <a:solidFill>
                  <a:prstClr val="white"/>
                </a:solidFill>
                <a:latin typeface="字魂95号-手刻宋" panose="00000500000000000000" pitchFamily="2" charset="-122"/>
                <a:ea typeface="字魂95号-手刻宋" panose="00000500000000000000" pitchFamily="2" charset="-122"/>
              </a:endParaRPr>
            </a:p>
          </p:txBody>
        </p:sp>
      </p:grpSp>
      <p:sp>
        <p:nvSpPr>
          <p:cNvPr id="20" name="我图网QQF4D2CD6C74639原创"/>
          <p:cNvSpPr txBox="1"/>
          <p:nvPr/>
        </p:nvSpPr>
        <p:spPr>
          <a:xfrm>
            <a:off x="1553138" y="2204676"/>
            <a:ext cx="8953835" cy="1198880"/>
          </a:xfrm>
          <a:prstGeom prst="rect">
            <a:avLst/>
          </a:prstGeom>
          <a:noFill/>
        </p:spPr>
        <p:txBody>
          <a:bodyPr wrap="square" rtlCol="0">
            <a:spAutoFit/>
          </a:bodyPr>
          <a:lstStyle/>
          <a:p>
            <a:pPr algn="ctr" defTabSz="914400"/>
            <a:r>
              <a:rPr lang="zh-CN" sz="7200" b="1" kern="0" dirty="0">
                <a:solidFill>
                  <a:srgbClr val="C00000"/>
                </a:solidFill>
                <a:effectLst>
                  <a:outerShdw dist="25400" sx="1000" sy="1000" algn="ctr" rotWithShape="0">
                    <a:srgbClr val="000000"/>
                  </a:outerShdw>
                </a:effectLst>
                <a:latin typeface="字魂95号-手刻宋" panose="00000500000000000000" pitchFamily="2" charset="-122"/>
                <a:ea typeface="字魂95号-手刻宋" panose="00000500000000000000" pitchFamily="2" charset="-122"/>
                <a:cs typeface="+mn-ea"/>
                <a:sym typeface="+mn-lt"/>
              </a:rPr>
              <a:t>暴动打响</a:t>
            </a:r>
            <a:endParaRPr lang="zh-CN" sz="7200" b="1" kern="0" dirty="0">
              <a:solidFill>
                <a:srgbClr val="C00000"/>
              </a:solidFill>
              <a:effectLst>
                <a:outerShdw dist="25400" sx="1000" sy="1000" algn="ctr" rotWithShape="0">
                  <a:srgbClr val="000000"/>
                </a:outerShdw>
              </a:effectLst>
              <a:latin typeface="字魂95号-手刻宋" panose="00000500000000000000" pitchFamily="2" charset="-122"/>
              <a:ea typeface="字魂95号-手刻宋" panose="00000500000000000000" pitchFamily="2" charset="-122"/>
              <a:cs typeface="+mn-ea"/>
              <a:sym typeface="+mn-lt"/>
            </a:endParaRPr>
          </a:p>
        </p:txBody>
      </p:sp>
      <p:grpSp>
        <p:nvGrpSpPr>
          <p:cNvPr id="11" name="组合 10"/>
          <p:cNvGrpSpPr/>
          <p:nvPr/>
        </p:nvGrpSpPr>
        <p:grpSpPr>
          <a:xfrm>
            <a:off x="4302934" y="888994"/>
            <a:ext cx="1319318" cy="724328"/>
            <a:chOff x="651723" y="1355572"/>
            <a:chExt cx="1319318" cy="724328"/>
          </a:xfrm>
        </p:grpSpPr>
        <p:grpSp>
          <p:nvGrpSpPr>
            <p:cNvPr id="12" name="组合 11"/>
            <p:cNvGrpSpPr/>
            <p:nvPr/>
          </p:nvGrpSpPr>
          <p:grpSpPr>
            <a:xfrm>
              <a:off x="651723" y="1355572"/>
              <a:ext cx="1319318" cy="724328"/>
              <a:chOff x="6205199" y="-1470443"/>
              <a:chExt cx="2475118" cy="1323336"/>
            </a:xfrm>
          </p:grpSpPr>
          <p:sp>
            <p:nvSpPr>
              <p:cNvPr id="22" name="Freeform 7"/>
              <p:cNvSpPr/>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lstStyle/>
              <a:p>
                <a:pPr defTabSz="914400">
                  <a:defRPr/>
                </a:pPr>
                <a:endParaRPr lang="zh-CN" altLang="en-US" kern="0">
                  <a:solidFill>
                    <a:srgbClr val="000000"/>
                  </a:solidFill>
                  <a:latin typeface="微软雅黑" panose="020B0503020204020204" charset="-122"/>
                  <a:ea typeface="等线" panose="02010600030101010101" pitchFamily="2" charset="-122"/>
                </a:endParaRPr>
              </a:p>
            </p:txBody>
          </p:sp>
          <p:sp>
            <p:nvSpPr>
              <p:cNvPr id="23" name="Freeform 7"/>
              <p:cNvSpPr/>
              <p:nvPr/>
            </p:nvSpPr>
            <p:spPr bwMode="auto">
              <a:xfrm>
                <a:off x="6205199" y="-1343504"/>
                <a:ext cx="2232247" cy="1196397"/>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w="12700" cap="flat" cmpd="sng" algn="ctr">
                <a:noFill/>
                <a:prstDash val="solid"/>
                <a:miter lim="800000"/>
              </a:ln>
              <a:effectLst/>
            </p:spPr>
            <p:txBody>
              <a:bodyPr rtlCol="0" anchor="ctr"/>
              <a:lstStyle/>
              <a:p>
                <a:pPr algn="ctr" defTabSz="914400">
                  <a:defRPr/>
                </a:pPr>
                <a:endParaRPr lang="zh-CN" altLang="en-US" b="1" kern="0" dirty="0">
                  <a:solidFill>
                    <a:srgbClr val="FFFFFF"/>
                  </a:solidFill>
                  <a:ea typeface="等线" panose="02010600030101010101" pitchFamily="2" charset="-122"/>
                </a:endParaRPr>
              </a:p>
            </p:txBody>
          </p:sp>
        </p:grpSp>
        <p:sp>
          <p:nvSpPr>
            <p:cNvPr id="21" name="Freeform 5"/>
            <p:cNvSpPr/>
            <p:nvPr/>
          </p:nvSpPr>
          <p:spPr bwMode="auto">
            <a:xfrm>
              <a:off x="1094087" y="1607554"/>
              <a:ext cx="345099" cy="345099"/>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C000"/>
            </a:solidFill>
            <a:ln>
              <a:noFill/>
            </a:ln>
            <a:effectLst/>
          </p:spPr>
          <p:txBody>
            <a:bodyPr vert="horz" wrap="square" lIns="91440" tIns="45720" rIns="91440" bIns="45720" numCol="1" anchor="t" anchorCtr="0" compatLnSpc="1"/>
            <a:lstStyle/>
            <a:p>
              <a:pPr defTabSz="914400">
                <a:defRPr/>
              </a:pPr>
              <a:endParaRPr lang="zh-CN" altLang="en-US" kern="0">
                <a:solidFill>
                  <a:prstClr val="black"/>
                </a:solidFill>
                <a:latin typeface="Noto Sans S Chinese Bold" panose="020B0800000000000000" pitchFamily="34" charset="-122"/>
                <a:ea typeface="Noto Sans S Chinese Bold" panose="020B0800000000000000" pitchFamily="34" charset="-122"/>
                <a:cs typeface="+mn-ea"/>
                <a:sym typeface="+mn-lt"/>
              </a:endParaRPr>
            </a:p>
          </p:txBody>
        </p:sp>
      </p:grpSp>
      <p:pic>
        <p:nvPicPr>
          <p:cNvPr id="6" name="图片 5" descr="4444"/>
          <p:cNvPicPr>
            <a:picLocks noChangeAspect="1"/>
          </p:cNvPicPr>
          <p:nvPr/>
        </p:nvPicPr>
        <p:blipFill>
          <a:blip r:embed="rId1"/>
          <a:stretch>
            <a:fillRect/>
          </a:stretch>
        </p:blipFill>
        <p:spPr>
          <a:xfrm>
            <a:off x="0" y="3980815"/>
            <a:ext cx="12192000" cy="2877185"/>
          </a:xfrm>
          <a:prstGeom prst="rect">
            <a:avLst/>
          </a:prstGeom>
        </p:spPr>
      </p:pic>
      <p:pic>
        <p:nvPicPr>
          <p:cNvPr id="4" name="图片 3"/>
          <p:cNvPicPr>
            <a:picLocks noChangeAspect="1"/>
          </p:cNvPicPr>
          <p:nvPr/>
        </p:nvPicPr>
        <p:blipFill>
          <a:blip r:embed="rId2"/>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888269" y="1544769"/>
            <a:ext cx="9465730" cy="0"/>
          </a:xfrm>
          <a:prstGeom prst="line">
            <a:avLst/>
          </a:prstGeom>
          <a:noFill/>
          <a:ln w="38100" cap="flat" cmpd="sng" algn="ctr">
            <a:solidFill>
              <a:srgbClr val="C00000"/>
            </a:solidFill>
            <a:prstDash val="solid"/>
          </a:ln>
          <a:effectLst/>
        </p:spPr>
      </p:cxnSp>
      <p:grpSp>
        <p:nvGrpSpPr>
          <p:cNvPr id="9" name="Group 4"/>
          <p:cNvGrpSpPr>
            <a:grpSpLocks noChangeAspect="1"/>
          </p:cNvGrpSpPr>
          <p:nvPr/>
        </p:nvGrpSpPr>
        <p:grpSpPr bwMode="auto">
          <a:xfrm>
            <a:off x="1373340" y="991789"/>
            <a:ext cx="903606" cy="461665"/>
            <a:chOff x="3222" y="1845"/>
            <a:chExt cx="1237" cy="632"/>
          </a:xfrm>
          <a:solidFill>
            <a:srgbClr val="C00000"/>
          </a:solidFill>
        </p:grpSpPr>
        <p:sp>
          <p:nvSpPr>
            <p:cNvPr id="10"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b="1">
                <a:solidFill>
                  <a:srgbClr val="000000"/>
                </a:solidFill>
                <a:latin typeface="字魂95号-手刻宋" panose="00000500000000000000" pitchFamily="2" charset="-122"/>
                <a:ea typeface="字魂95号-手刻宋" panose="00000500000000000000" pitchFamily="2" charset="-122"/>
                <a:cs typeface="+mn-ea"/>
                <a:sym typeface="+mn-lt"/>
              </a:endParaRPr>
            </a:p>
          </p:txBody>
        </p:sp>
        <p:sp>
          <p:nvSpPr>
            <p:cNvPr id="11"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defRPr/>
              </a:pPr>
              <a:endParaRPr lang="zh-CN" altLang="en-US" b="1">
                <a:solidFill>
                  <a:srgbClr val="000000"/>
                </a:solidFill>
                <a:latin typeface="字魂95号-手刻宋" panose="00000500000000000000" pitchFamily="2" charset="-122"/>
                <a:ea typeface="字魂95号-手刻宋" panose="00000500000000000000" pitchFamily="2" charset="-122"/>
                <a:cs typeface="+mn-ea"/>
                <a:sym typeface="+mn-lt"/>
              </a:endParaRPr>
            </a:p>
          </p:txBody>
        </p:sp>
      </p:grpSp>
      <p:sp>
        <p:nvSpPr>
          <p:cNvPr id="100" name="文本框 99"/>
          <p:cNvSpPr txBox="1"/>
          <p:nvPr/>
        </p:nvSpPr>
        <p:spPr>
          <a:xfrm>
            <a:off x="2423795" y="899795"/>
            <a:ext cx="6096635" cy="645160"/>
          </a:xfrm>
          <a:prstGeom prst="rect">
            <a:avLst/>
          </a:prstGeom>
          <a:noFill/>
          <a:ln w="9525">
            <a:noFill/>
          </a:ln>
        </p:spPr>
        <p:txBody>
          <a:bodyPr wrap="square">
            <a:spAutoFit/>
          </a:bodyPr>
          <a:lstStyle/>
          <a:p>
            <a:pPr algn="l" eaLnBrk="1" hangingPunct="1">
              <a:spcBef>
                <a:spcPct val="0"/>
              </a:spcBef>
              <a:buFontTx/>
              <a:buNone/>
            </a:pPr>
            <a:r>
              <a:rPr lang="en-US" altLang="zh-CN" sz="3600" b="1">
                <a:solidFill>
                  <a:schemeClr val="tx1"/>
                </a:solidFill>
                <a:latin typeface="华文新魏" panose="02010800040101010101" charset="-122"/>
                <a:ea typeface="华文新魏" panose="02010800040101010101" charset="-122"/>
                <a:cs typeface="华文新魏" panose="02010800040101010101" charset="-122"/>
                <a:sym typeface="+mn-ea"/>
              </a:rPr>
              <a:t>1、打响震撼八闽的第一枪</a:t>
            </a:r>
            <a:r>
              <a:rPr lang="en-US" altLang="zh-CN" sz="2400" b="1">
                <a:solidFill>
                  <a:schemeClr val="bg1">
                    <a:lumMod val="95000"/>
                  </a:schemeClr>
                </a:solidFill>
                <a:latin typeface="华文隶书" panose="02010800040101010101" charset="-122"/>
                <a:ea typeface="华文隶书" panose="02010800040101010101" charset="-122"/>
                <a:cs typeface="华文隶书" panose="02010800040101010101" charset="-122"/>
                <a:sym typeface="+mn-ea"/>
              </a:rPr>
              <a:t> </a:t>
            </a:r>
            <a:endParaRPr lang="zh-CN" altLang="en-US" sz="2400" b="1">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14" name="矩形 13"/>
          <p:cNvSpPr>
            <a:spLocks noChangeArrowheads="1"/>
          </p:cNvSpPr>
          <p:nvPr/>
        </p:nvSpPr>
        <p:spPr bwMode="auto">
          <a:xfrm>
            <a:off x="715010" y="1818640"/>
            <a:ext cx="5927090" cy="4521835"/>
          </a:xfrm>
          <a:prstGeom prst="rect">
            <a:avLst/>
          </a:prstGeom>
          <a:noFill/>
          <a:ln w="9525">
            <a:noFill/>
            <a:miter lim="800000"/>
          </a:ln>
        </p:spPr>
        <p:txBody>
          <a:bodyPr wrap="square" lIns="91431" tIns="45716" rIns="91431" bIns="45716">
            <a:spAutoFit/>
          </a:bodyPr>
          <a:lstStyle/>
          <a:p>
            <a:pPr algn="just" defTabSz="913765">
              <a:lnSpc>
                <a:spcPct val="150000"/>
              </a:lnSpc>
              <a:buClrTx/>
              <a:buSzTx/>
              <a:buFontTx/>
            </a:pPr>
            <a:r>
              <a:rPr lang="en-US" altLang="zh-CN" dirty="0">
                <a:solidFill>
                  <a:schemeClr val="tx1"/>
                </a:solidFill>
                <a:latin typeface="Arial" panose="020B0604020202020204" pitchFamily="34" charset="0"/>
                <a:sym typeface="+mn-ea"/>
              </a:rPr>
              <a:t>    </a:t>
            </a:r>
            <a:r>
              <a:rPr lang="en-US" altLang="zh-CN" sz="2000" dirty="0">
                <a:solidFill>
                  <a:schemeClr val="tx1"/>
                </a:solidFill>
                <a:latin typeface="Arial" panose="020B0604020202020204" pitchFamily="34" charset="0"/>
                <a:sym typeface="+mn-ea"/>
              </a:rPr>
              <a:t> </a:t>
            </a: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1928年3月8日，总指挥朱积垒带领福建工农革命军独立第一团全体指战员，及来援的饶平步枪队，大浦农民自卫军和永定“铁血团”，共1000余人的暴动队伍，按部署分四路攻克县城，砸开监狱，焚烧县署和牢房，没收土豪劣绅的财产，分给贫苦农民。打响了“全福建反对国民党的第一枪”。</a:t>
            </a:r>
            <a:endParaRPr lang="en-US" altLang="zh-CN" sz="2400" b="1" kern="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6940550" y="2340610"/>
            <a:ext cx="4678045" cy="2983230"/>
          </a:xfrm>
          <a:prstGeom prst="rect">
            <a:avLst/>
          </a:prstGeom>
        </p:spPr>
      </p:pic>
      <p:pic>
        <p:nvPicPr>
          <p:cNvPr id="4" name="图片 3"/>
          <p:cNvPicPr>
            <a:picLocks noChangeAspect="1"/>
          </p:cNvPicPr>
          <p:nvPr/>
        </p:nvPicPr>
        <p:blipFill>
          <a:blip r:embed="rId2"/>
          <a:srcRect l="17039" t="8311" r="19003" b="9824"/>
          <a:stretch>
            <a:fillRect/>
          </a:stretch>
        </p:blipFill>
        <p:spPr>
          <a:xfrm>
            <a:off x="161290" y="163195"/>
            <a:ext cx="1203325" cy="123317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ags/tag1.xml><?xml version="1.0" encoding="utf-8"?>
<p:tagLst xmlns:p="http://schemas.openxmlformats.org/presentationml/2006/main">
  <p:tag name="KSO_WM_UNIT_PLACING_PICTURE_USER_VIEWPORT" val="{&quot;height&quot;:4060,&quot;width&quot;:4303}"/>
</p:tagLst>
</file>

<file path=ppt/tags/tag2.xml><?xml version="1.0" encoding="utf-8"?>
<p:tagLst xmlns:p="http://schemas.openxmlformats.org/presentationml/2006/main">
  <p:tag name="KSO_WM_UNIT_PLACING_PICTURE_USER_VIEWPORT" val="{&quot;height&quot;:1942,&quot;width&quot;:1895}"/>
</p:tagLst>
</file>

<file path=ppt/tags/tag3.xml><?xml version="1.0" encoding="utf-8"?>
<p:tagLst xmlns:p="http://schemas.openxmlformats.org/presentationml/2006/main">
  <p:tag name="KSO_WM_UNIT_PLACING_PICTURE_USER_VIEWPORT" val="{&quot;height&quot;:3998,&quot;width&quot;:5149}"/>
</p:tagLst>
</file>

<file path=ppt/tags/tag4.xml><?xml version="1.0" encoding="utf-8"?>
<p:tagLst xmlns:p="http://schemas.openxmlformats.org/presentationml/2006/main">
  <p:tag name="ISPRING_PRESENTATION_TITLE" val="323f"/>
  <p:tag name="COMMONDATA" val="eyJoZGlkIjoiZTUyOGEwYzVjNjJjM2VhNTYyYzVhZmY2MTM4MzEzYmMifQ=="/>
</p:tagLst>
</file>

<file path=ppt/theme/theme1.xml><?xml version="1.0" encoding="utf-8"?>
<a:theme xmlns:a="http://schemas.openxmlformats.org/drawingml/2006/main" name="公众号：PPT智选">
  <a:themeElements>
    <a:clrScheme name="涂豆思">
      <a:dk1>
        <a:sysClr val="windowText" lastClr="000000"/>
      </a:dk1>
      <a:lt1>
        <a:sysClr val="window" lastClr="FFFFFF"/>
      </a:lt1>
      <a:dk2>
        <a:srgbClr val="44546A"/>
      </a:dk2>
      <a:lt2>
        <a:srgbClr val="E7E6E6"/>
      </a:lt2>
      <a:accent1>
        <a:srgbClr val="C00000"/>
      </a:accent1>
      <a:accent2>
        <a:srgbClr val="ED7D31"/>
      </a:accent2>
      <a:accent3>
        <a:srgbClr val="A5A5A5"/>
      </a:accent3>
      <a:accent4>
        <a:srgbClr val="C00000"/>
      </a:accent4>
      <a:accent5>
        <a:srgbClr val="7F7F7F"/>
      </a:accent5>
      <a:accent6>
        <a:srgbClr val="ED7D31"/>
      </a:accent6>
      <a:hlink>
        <a:srgbClr val="C00000"/>
      </a:hlink>
      <a:folHlink>
        <a:srgbClr val="C00000"/>
      </a:folHlink>
    </a:clrScheme>
    <a:fontScheme name="涂豆思（思源）">
      <a:majorFont>
        <a:latin typeface="思源黑体 CN Heavy"/>
        <a:ea typeface="思源黑体 CN Heavy"/>
        <a:cs typeface=""/>
      </a:majorFont>
      <a:minorFont>
        <a:latin typeface="思源黑体 CN Normal"/>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2595</Words>
  <Application>WPS 演示</Application>
  <PresentationFormat>宽屏</PresentationFormat>
  <Paragraphs>102</Paragraphs>
  <Slides>20</Slides>
  <Notes>6</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20</vt:i4>
      </vt:variant>
    </vt:vector>
  </HeadingPairs>
  <TitlesOfParts>
    <vt:vector size="43" baseType="lpstr">
      <vt:lpstr>Arial</vt:lpstr>
      <vt:lpstr>宋体</vt:lpstr>
      <vt:lpstr>Wingdings</vt:lpstr>
      <vt:lpstr>Noto Sans S Chinese Bold</vt:lpstr>
      <vt:lpstr>字魂95号-手刻宋</vt:lpstr>
      <vt:lpstr>字魂35号-经典雅黑</vt:lpstr>
      <vt:lpstr>黑体</vt:lpstr>
      <vt:lpstr>方正大标宋简体</vt:lpstr>
      <vt:lpstr>字魂59号-创粗黑</vt:lpstr>
      <vt:lpstr>微软雅黑</vt:lpstr>
      <vt:lpstr>等线</vt:lpstr>
      <vt:lpstr>方正姚体</vt:lpstr>
      <vt:lpstr>华文新魏</vt:lpstr>
      <vt:lpstr>华文隶书</vt:lpstr>
      <vt:lpstr>Noto Sans S Chinese Medium</vt:lpstr>
      <vt:lpstr>Arial Unicode MS</vt:lpstr>
      <vt:lpstr>Calibri</vt:lpstr>
      <vt:lpstr>仿宋_GB2312</vt:lpstr>
      <vt:lpstr>Arial</vt:lpstr>
      <vt:lpstr>思源黑体 CN Normal</vt:lpstr>
      <vt:lpstr>思源黑体 CN Light</vt:lpstr>
      <vt:lpstr>仿宋</vt:lpstr>
      <vt:lpstr>公众号：PPT智选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公众号：PPT智选</Company>
  <LinksUpToDate>false</LinksUpToDate>
  <SharedDoc>false</SharedDoc>
  <HyperlinksChanged>false</HyperlinksChanged>
  <AppVersion>14.0000</AppVersion>
  <Manager>公众号：PPT智选</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公众号：PPT智选</dc:title>
  <dc:creator>WIN7</dc:creator>
  <cp:keywords>公众号：PPT智选</cp:keywords>
  <dc:description>公众号：PPT智选</dc:description>
  <dc:subject>公众号：PPT智选</dc:subject>
  <cp:category>公众号：PPT智选</cp:category>
  <cp:lastModifiedBy>Administrator</cp:lastModifiedBy>
  <cp:revision>817</cp:revision>
  <dcterms:created xsi:type="dcterms:W3CDTF">2017-08-18T03:02:00Z</dcterms:created>
  <dcterms:modified xsi:type="dcterms:W3CDTF">2022-06-02T10:34:30Z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2052-11.1.0.11691</vt:lpwstr>
  </property>
  <property fmtid="{D5CDD505-2E9C-101B-9397-08002B2CF9AE}" pid="3" name="ICV">
    <vt:lpwstr>73F9E94D830B41BEB685671A8C871E36</vt:lpwstr>
  </property>
</Properties>
</file>